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handoutMasterIdLst>
    <p:handoutMasterId r:id="rId20"/>
  </p:handoutMasterIdLst>
  <p:sldIdLst>
    <p:sldId id="257" r:id="rId4"/>
    <p:sldId id="258" r:id="rId5"/>
    <p:sldId id="277" r:id="rId6"/>
    <p:sldId id="261" r:id="rId7"/>
    <p:sldId id="267" r:id="rId8"/>
    <p:sldId id="276" r:id="rId9"/>
    <p:sldId id="269" r:id="rId10"/>
    <p:sldId id="270" r:id="rId11"/>
    <p:sldId id="271" r:id="rId12"/>
    <p:sldId id="272" r:id="rId13"/>
    <p:sldId id="273" r:id="rId14"/>
    <p:sldId id="274" r:id="rId15"/>
    <p:sldId id="275" r:id="rId16"/>
    <p:sldId id="263" r:id="rId17"/>
    <p:sldId id="262" r:id="rId1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6480" autoAdjust="0"/>
  </p:normalViewPr>
  <p:slideViewPr>
    <p:cSldViewPr snapToGrid="0">
      <p:cViewPr varScale="1">
        <p:scale>
          <a:sx n="115" d="100"/>
          <a:sy n="115" d="100"/>
        </p:scale>
        <p:origin x="373"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0" d="100"/>
          <a:sy n="90" d="100"/>
        </p:scale>
        <p:origin x="3048"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6413CA-BD1E-42C5-8C30-D3C8A8373F98}" type="datetimeFigureOut">
              <a:rPr lang="ko-KR" altLang="en-US" smtClean="0"/>
              <a:t>2022-09-13</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70459E-C6C0-448D-A99B-41827D27FBE1}" type="slidenum">
              <a:rPr lang="ko-KR" altLang="en-US" smtClean="0"/>
              <a:t>‹#›</a:t>
            </a:fld>
            <a:endParaRPr lang="ko-KR" altLang="en-US"/>
          </a:p>
        </p:txBody>
      </p:sp>
    </p:spTree>
    <p:extLst>
      <p:ext uri="{BB962C8B-B14F-4D97-AF65-F5344CB8AC3E}">
        <p14:creationId xmlns:p14="http://schemas.microsoft.com/office/powerpoint/2010/main" val="1418133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BB84B-C0E3-4999-B39A-F486E6AFCCB0}" type="datetimeFigureOut">
              <a:rPr lang="ko-KR" altLang="en-US" smtClean="0"/>
              <a:t>2022-09-13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2D513-E348-4B4A-9862-F191E097C865}" type="slidenum">
              <a:rPr lang="ko-KR" altLang="en-US" smtClean="0"/>
              <a:t>‹#›</a:t>
            </a:fld>
            <a:endParaRPr lang="ko-KR" altLang="en-US"/>
          </a:p>
        </p:txBody>
      </p:sp>
    </p:spTree>
    <p:extLst>
      <p:ext uri="{BB962C8B-B14F-4D97-AF65-F5344CB8AC3E}">
        <p14:creationId xmlns:p14="http://schemas.microsoft.com/office/powerpoint/2010/main" val="111949112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BD5BF3BF-68D0-4269-BE74-00B82E0D8DFB}" type="slidenum">
              <a:rPr lang="ko-KR" altLang="en-US" smtClean="0"/>
              <a:t>1</a:t>
            </a:fld>
            <a:endParaRPr lang="ko-KR" altLang="en-US"/>
          </a:p>
        </p:txBody>
      </p:sp>
    </p:spTree>
    <p:extLst>
      <p:ext uri="{BB962C8B-B14F-4D97-AF65-F5344CB8AC3E}">
        <p14:creationId xmlns:p14="http://schemas.microsoft.com/office/powerpoint/2010/main" val="64931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6078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4532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40283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074920"/>
          </a:xfrm>
          <a:prstGeom prst="rect">
            <a:avLst/>
          </a:prstGeom>
        </p:spPr>
      </p:pic>
      <p:grpSp>
        <p:nvGrpSpPr>
          <p:cNvPr id="9" name="그룹 8"/>
          <p:cNvGrpSpPr/>
          <p:nvPr userDrawn="1"/>
        </p:nvGrpSpPr>
        <p:grpSpPr>
          <a:xfrm>
            <a:off x="0" y="4590000"/>
            <a:ext cx="12192000" cy="2268000"/>
            <a:chOff x="-1113692" y="4986000"/>
            <a:chExt cx="12192000" cy="2268000"/>
          </a:xfrm>
        </p:grpSpPr>
        <p:sp>
          <p:nvSpPr>
            <p:cNvPr id="10" name="직사각형 9"/>
            <p:cNvSpPr>
              <a:spLocks noChangeAspect="1"/>
            </p:cNvSpPr>
            <p:nvPr userDrawn="1"/>
          </p:nvSpPr>
          <p:spPr>
            <a:xfrm>
              <a:off x="-1113692" y="4986000"/>
              <a:ext cx="12192000" cy="226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
            <p:cNvSpPr>
              <a:spLocks noChangeAspect="1"/>
            </p:cNvSpPr>
            <p:nvPr userDrawn="1"/>
          </p:nvSpPr>
          <p:spPr>
            <a:xfrm>
              <a:off x="9734323" y="4986000"/>
              <a:ext cx="1342800" cy="1342800"/>
            </a:xfrm>
            <a:custGeom>
              <a:avLst/>
              <a:gdLst>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1440000 h 1440000"/>
                <a:gd name="connsiteX4" fmla="*/ 0 w 1440000"/>
                <a:gd name="connsiteY4" fmla="*/ 0 h 1440000"/>
                <a:gd name="connsiteX0" fmla="*/ 0 w 1440000"/>
                <a:gd name="connsiteY0" fmla="*/ 0 h 1440000"/>
                <a:gd name="connsiteX1" fmla="*/ 1440000 w 1440000"/>
                <a:gd name="connsiteY1" fmla="*/ 0 h 1440000"/>
                <a:gd name="connsiteX2" fmla="*/ 1440000 w 1440000"/>
                <a:gd name="connsiteY2" fmla="*/ 1440000 h 1440000"/>
                <a:gd name="connsiteX3" fmla="*/ 0 w 1440000"/>
                <a:gd name="connsiteY3" fmla="*/ 0 h 1440000"/>
              </a:gdLst>
              <a:ahLst/>
              <a:cxnLst>
                <a:cxn ang="0">
                  <a:pos x="connsiteX0" y="connsiteY0"/>
                </a:cxn>
                <a:cxn ang="0">
                  <a:pos x="connsiteX1" y="connsiteY1"/>
                </a:cxn>
                <a:cxn ang="0">
                  <a:pos x="connsiteX2" y="connsiteY2"/>
                </a:cxn>
                <a:cxn ang="0">
                  <a:pos x="connsiteX3" y="connsiteY3"/>
                </a:cxn>
              </a:cxnLst>
              <a:rect l="l" t="t" r="r" b="b"/>
              <a:pathLst>
                <a:path w="1440000" h="1440000">
                  <a:moveTo>
                    <a:pt x="0" y="0"/>
                  </a:moveTo>
                  <a:lnTo>
                    <a:pt x="1440000" y="0"/>
                  </a:lnTo>
                  <a:lnTo>
                    <a:pt x="1440000" y="1440000"/>
                  </a:lnTo>
                  <a:lnTo>
                    <a:pt x="0" y="0"/>
                  </a:lnTo>
                  <a:close/>
                </a:path>
              </a:pathLst>
            </a:cu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587" y="364699"/>
            <a:ext cx="895999" cy="142616"/>
          </a:xfrm>
          <a:prstGeom prst="rect">
            <a:avLst/>
          </a:prstGeom>
        </p:spPr>
      </p:pic>
      <p:pic>
        <p:nvPicPr>
          <p:cNvPr id="12" name="그림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3283" y="238008"/>
            <a:ext cx="1365114" cy="395999"/>
          </a:xfrm>
          <a:prstGeom prst="rect">
            <a:avLst/>
          </a:prstGeom>
        </p:spPr>
      </p:pic>
      <p:pic>
        <p:nvPicPr>
          <p:cNvPr id="13" name="그림 12"/>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28853" y="6518581"/>
            <a:ext cx="2322000" cy="89005"/>
          </a:xfrm>
          <a:prstGeom prst="rect">
            <a:avLst/>
          </a:prstGeom>
        </p:spPr>
      </p:pic>
    </p:spTree>
    <p:extLst>
      <p:ext uri="{BB962C8B-B14F-4D97-AF65-F5344CB8AC3E}">
        <p14:creationId xmlns:p14="http://schemas.microsoft.com/office/powerpoint/2010/main" val="357118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pic>
        <p:nvPicPr>
          <p:cNvPr id="12" name="그림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4590288"/>
            <a:ext cx="12188952" cy="2267712"/>
          </a:xfrm>
          <a:prstGeom prst="rect">
            <a:avLst/>
          </a:prstGeom>
        </p:spPr>
      </p:pic>
      <p:pic>
        <p:nvPicPr>
          <p:cNvPr id="14" name="그림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49314"/>
          </a:xfrm>
          <a:prstGeom prst="rect">
            <a:avLst/>
          </a:prstGeom>
        </p:spPr>
      </p:pic>
      <p:pic>
        <p:nvPicPr>
          <p:cNvPr id="8" name="그림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4822" y="552781"/>
            <a:ext cx="1491038" cy="432000"/>
          </a:xfrm>
          <a:prstGeom prst="rect">
            <a:avLst/>
          </a:prstGeom>
        </p:spPr>
      </p:pic>
      <p:pic>
        <p:nvPicPr>
          <p:cNvPr id="7" name="그림 6"/>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568552"/>
            <a:ext cx="2322000" cy="89005"/>
          </a:xfrm>
          <a:prstGeom prst="rect">
            <a:avLst/>
          </a:prstGeom>
        </p:spPr>
      </p:pic>
    </p:spTree>
    <p:extLst>
      <p:ext uri="{BB962C8B-B14F-4D97-AF65-F5344CB8AC3E}">
        <p14:creationId xmlns:p14="http://schemas.microsoft.com/office/powerpoint/2010/main" val="2272473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구역 머리글">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1792354"/>
            <a:ext cx="12188952" cy="4517136"/>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43040"/>
            <a:ext cx="12192000" cy="149314"/>
          </a:xfrm>
          <a:prstGeom prst="rect">
            <a:avLst/>
          </a:prstGeom>
        </p:spPr>
      </p:pic>
      <p:pic>
        <p:nvPicPr>
          <p:cNvPr id="6" name="그림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4822" y="552781"/>
            <a:ext cx="1491038" cy="432000"/>
          </a:xfrm>
          <a:prstGeom prst="rect">
            <a:avLst/>
          </a:prstGeom>
        </p:spPr>
      </p:pic>
      <p:pic>
        <p:nvPicPr>
          <p:cNvPr id="8" name="그림 7"/>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544958"/>
            <a:ext cx="2322000" cy="89005"/>
          </a:xfrm>
          <a:prstGeom prst="rect">
            <a:avLst/>
          </a:prstGeom>
        </p:spPr>
      </p:pic>
    </p:spTree>
    <p:extLst>
      <p:ext uri="{BB962C8B-B14F-4D97-AF65-F5344CB8AC3E}">
        <p14:creationId xmlns:p14="http://schemas.microsoft.com/office/powerpoint/2010/main" val="51549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597" y="1193784"/>
            <a:ext cx="10080000" cy="720000"/>
          </a:xfrm>
        </p:spPr>
        <p:txBody>
          <a:bodyPr lIns="0" tIns="0" rIns="0" bIns="0" anchor="t" anchorCtr="0">
            <a:normAutofit/>
          </a:bodyPr>
          <a:lstStyle>
            <a:lvl1pPr>
              <a:defRPr sz="2400" b="1">
                <a:solidFill>
                  <a:schemeClr val="tx1"/>
                </a:solidFill>
                <a:latin typeface="+mj-ea"/>
                <a:ea typeface="+mj-ea"/>
              </a:defRPr>
            </a:lvl1pPr>
          </a:lstStyle>
          <a:p>
            <a:r>
              <a:rPr lang="ko-KR" altLang="en-US" dirty="0">
                <a:latin typeface="Arial" panose="020B0604020202020204" pitchFamily="34" charset="0"/>
                <a:cs typeface="Arial" panose="020B0604020202020204" pitchFamily="34" charset="0"/>
              </a:rPr>
              <a:t>제목을 입력하세요</a:t>
            </a:r>
            <a:endParaRPr 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49314"/>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8486" y="450640"/>
            <a:ext cx="1118279" cy="324000"/>
          </a:xfrm>
          <a:prstGeom prst="rect">
            <a:avLst/>
          </a:prstGeom>
        </p:spPr>
      </p:pic>
      <p:pic>
        <p:nvPicPr>
          <p:cNvPr id="6" name="그림 5"/>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2597" y="6547805"/>
            <a:ext cx="2322000" cy="89005"/>
          </a:xfrm>
          <a:prstGeom prst="rect">
            <a:avLst/>
          </a:prstGeom>
        </p:spPr>
      </p:pic>
    </p:spTree>
    <p:extLst>
      <p:ext uri="{BB962C8B-B14F-4D97-AF65-F5344CB8AC3E}">
        <p14:creationId xmlns:p14="http://schemas.microsoft.com/office/powerpoint/2010/main" val="374029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585" y="225014"/>
            <a:ext cx="10080000" cy="360000"/>
          </a:xfrm>
        </p:spPr>
        <p:txBody>
          <a:bodyPr lIns="0" tIns="0" rIns="0" bIns="0" anchor="ctr" anchorCtr="0">
            <a:noAutofit/>
          </a:bodyPr>
          <a:lstStyle>
            <a:lvl1pPr>
              <a:lnSpc>
                <a:spcPct val="100000"/>
              </a:lnSpc>
              <a:defRPr sz="2400" b="1">
                <a:solidFill>
                  <a:schemeClr val="tx1"/>
                </a:solidFill>
                <a:latin typeface="+mj-ea"/>
                <a:ea typeface="+mj-ea"/>
              </a:defRPr>
            </a:lvl1pPr>
          </a:lstStyle>
          <a:p>
            <a:r>
              <a:rPr lang="ko-KR" altLang="en-US" dirty="0">
                <a:latin typeface="Arial" panose="020B0604020202020204" pitchFamily="34" charset="0"/>
                <a:cs typeface="Arial" panose="020B0604020202020204" pitchFamily="34" charset="0"/>
              </a:rPr>
              <a:t>제목을 입력하세요</a:t>
            </a:r>
            <a:endParaRPr 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1635"/>
            <a:ext cx="12192000" cy="149314"/>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6780" y="216000"/>
            <a:ext cx="994026" cy="288000"/>
          </a:xfrm>
          <a:prstGeom prst="rect">
            <a:avLst/>
          </a:prstGeom>
        </p:spPr>
      </p:pic>
      <p:pic>
        <p:nvPicPr>
          <p:cNvPr id="6" name="그림 5"/>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7585" y="6547805"/>
            <a:ext cx="2322000" cy="89005"/>
          </a:xfrm>
          <a:prstGeom prst="rect">
            <a:avLst/>
          </a:prstGeom>
        </p:spPr>
      </p:pic>
    </p:spTree>
    <p:extLst>
      <p:ext uri="{BB962C8B-B14F-4D97-AF65-F5344CB8AC3E}">
        <p14:creationId xmlns:p14="http://schemas.microsoft.com/office/powerpoint/2010/main" val="154964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40933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2016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269408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16853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407201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122961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180109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A302522-2745-4F48-8654-44C2572B18F3}" type="datetimeFigureOut">
              <a:rPr lang="ko-KR" altLang="en-US" smtClean="0"/>
              <a:t>2022-09-13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74491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2522-2745-4F48-8654-44C2572B18F3}" type="datetimeFigureOut">
              <a:rPr lang="ko-KR" altLang="en-US" smtClean="0"/>
              <a:t>2022-09-13</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3FD3C-2F4A-4984-A79E-4828FBFC77BE}" type="slidenum">
              <a:rPr lang="ko-KR" altLang="en-US" smtClean="0"/>
              <a:t>‹#›</a:t>
            </a:fld>
            <a:endParaRPr lang="ko-KR" altLang="en-US"/>
          </a:p>
        </p:txBody>
      </p:sp>
    </p:spTree>
    <p:extLst>
      <p:ext uri="{BB962C8B-B14F-4D97-AF65-F5344CB8AC3E}">
        <p14:creationId xmlns:p14="http://schemas.microsoft.com/office/powerpoint/2010/main" val="3886831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4"/>
          <p:cNvSpPr txBox="1">
            <a:spLocks/>
          </p:cNvSpPr>
          <p:nvPr/>
        </p:nvSpPr>
        <p:spPr>
          <a:xfrm>
            <a:off x="465640" y="5128499"/>
            <a:ext cx="8409420" cy="471831"/>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600" b="1" dirty="0">
                <a:solidFill>
                  <a:schemeClr val="bg1"/>
                </a:solidFill>
                <a:latin typeface="+mj-ea"/>
                <a:ea typeface="+mj-ea"/>
                <a:cs typeface="Arial" panose="020B0604020202020204" pitchFamily="34" charset="0"/>
              </a:rPr>
              <a:t>Manuel de réinitialisation DDNS/P2P</a:t>
            </a:r>
          </a:p>
        </p:txBody>
      </p:sp>
    </p:spTree>
    <p:extLst>
      <p:ext uri="{BB962C8B-B14F-4D97-AF65-F5344CB8AC3E}">
        <p14:creationId xmlns:p14="http://schemas.microsoft.com/office/powerpoint/2010/main" val="160734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fr-FR" dirty="0"/>
              <a:t>2-2. Comment procéder à la réinitialisation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grpSp>
        <p:nvGrpSpPr>
          <p:cNvPr id="30" name="그룹 29"/>
          <p:cNvGrpSpPr/>
          <p:nvPr/>
        </p:nvGrpSpPr>
        <p:grpSpPr>
          <a:xfrm>
            <a:off x="3497667" y="3139998"/>
            <a:ext cx="6021642" cy="2848225"/>
            <a:chOff x="2156310" y="2670766"/>
            <a:chExt cx="6021642" cy="2848225"/>
          </a:xfrm>
        </p:grpSpPr>
        <p:pic>
          <p:nvPicPr>
            <p:cNvPr id="31" name="그림 30"/>
            <p:cNvPicPr>
              <a:picLocks noChangeAspect="1"/>
            </p:cNvPicPr>
            <p:nvPr/>
          </p:nvPicPr>
          <p:blipFill>
            <a:blip r:embed="rId3"/>
            <a:stretch>
              <a:fillRect/>
            </a:stretch>
          </p:blipFill>
          <p:spPr>
            <a:xfrm>
              <a:off x="2156310" y="2670766"/>
              <a:ext cx="6021642" cy="2848225"/>
            </a:xfrm>
            <a:prstGeom prst="rect">
              <a:avLst/>
            </a:prstGeom>
            <a:ln w="38100">
              <a:solidFill>
                <a:schemeClr val="accent4"/>
              </a:solidFill>
            </a:ln>
          </p:spPr>
        </p:pic>
        <p:sp>
          <p:nvSpPr>
            <p:cNvPr id="32" name="직사각형 31"/>
            <p:cNvSpPr/>
            <p:nvPr/>
          </p:nvSpPr>
          <p:spPr>
            <a:xfrm>
              <a:off x="3483665" y="3795826"/>
              <a:ext cx="459070" cy="461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3" name="오른쪽 화살표 32"/>
          <p:cNvSpPr/>
          <p:nvPr/>
        </p:nvSpPr>
        <p:spPr>
          <a:xfrm>
            <a:off x="2897753" y="4294553"/>
            <a:ext cx="1337187" cy="58286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p:cNvSpPr txBox="1"/>
          <p:nvPr/>
        </p:nvSpPr>
        <p:spPr>
          <a:xfrm>
            <a:off x="834082" y="4355154"/>
            <a:ext cx="1973554" cy="461665"/>
          </a:xfrm>
          <a:prstGeom prst="rect">
            <a:avLst/>
          </a:prstGeom>
          <a:noFill/>
        </p:spPr>
        <p:txBody>
          <a:bodyPr wrap="none" rtlCol="0">
            <a:spAutoFit/>
          </a:bodyPr>
          <a:lstStyle/>
          <a:p>
            <a:pPr algn="r"/>
            <a:r>
              <a:rPr lang="fr-FR" sz="1200" b="1" dirty="0"/>
              <a:t>Nouveau code QR pour </a:t>
            </a:r>
            <a:br>
              <a:rPr lang="fr-FR" sz="1200" b="1" dirty="0"/>
            </a:br>
            <a:r>
              <a:rPr lang="fr-FR" sz="1200" b="1" dirty="0"/>
              <a:t>l'enregistrement P2P</a:t>
            </a:r>
          </a:p>
        </p:txBody>
      </p:sp>
      <p:sp>
        <p:nvSpPr>
          <p:cNvPr id="35" name="모서리가 둥근 직사각형 34"/>
          <p:cNvSpPr/>
          <p:nvPr/>
        </p:nvSpPr>
        <p:spPr>
          <a:xfrm>
            <a:off x="8125615" y="3320587"/>
            <a:ext cx="1238864" cy="393290"/>
          </a:xfrm>
          <a:prstGeom prst="roundRect">
            <a:avLst>
              <a:gd name="adj" fmla="val 50000"/>
            </a:avLst>
          </a:prstGeom>
          <a:solidFill>
            <a:schemeClr val="accent4">
              <a:lumMod val="20000"/>
              <a:lumOff val="80000"/>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fr-FR" sz="1800" b="1" dirty="0">
                <a:solidFill>
                  <a:srgbClr val="F37321"/>
                </a:solidFill>
                <a:latin typeface="+mn-ea"/>
                <a:ea typeface="+mn-ea"/>
                <a:cs typeface="Arial" panose="020B0604020202020204" pitchFamily="34" charset="0"/>
              </a:rPr>
              <a:t>  Vérifier un nouvel ID DDNS</a:t>
            </a: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21" name="내용 개체 틀 1"/>
          <p:cNvSpPr txBox="1">
            <a:spLocks/>
          </p:cNvSpPr>
          <p:nvPr/>
        </p:nvSpPr>
        <p:spPr>
          <a:xfrm>
            <a:off x="648881" y="1502649"/>
            <a:ext cx="8342396"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[Configuration] &gt; [Réseau] &gt; [DDNS et P2P] </a:t>
            </a:r>
          </a:p>
          <a:p>
            <a:r>
              <a:rPr lang="fr-FR" sz="1600" dirty="0"/>
              <a:t>http://ddns.hanwha-security.com/&lt;ID produit&gt;</a:t>
            </a:r>
          </a:p>
          <a:p>
            <a:pPr lvl="1"/>
            <a:r>
              <a:rPr lang="fr-FR" sz="1600" dirty="0"/>
              <a:t>Vous pouvez toujours vérifier votre &lt;ID produit&gt; dans le menu DDNS/P2P.</a:t>
            </a:r>
          </a:p>
          <a:p>
            <a:pPr lvl="1"/>
            <a:r>
              <a:rPr lang="fr-FR" sz="1600" dirty="0"/>
              <a:t>Exemple d'adresse de connexion : http://ddns.hanwha-security.com/3S1NRGUX</a:t>
            </a:r>
          </a:p>
        </p:txBody>
      </p:sp>
      <p:sp>
        <p:nvSpPr>
          <p:cNvPr id="22" name="모서리가 둥근 직사각형 21"/>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4</a:t>
            </a:r>
          </a:p>
        </p:txBody>
      </p:sp>
      <p:sp>
        <p:nvSpPr>
          <p:cNvPr id="23" name="모서리가 둥근 직사각형 22"/>
          <p:cNvSpPr/>
          <p:nvPr/>
        </p:nvSpPr>
        <p:spPr>
          <a:xfrm>
            <a:off x="9947188" y="1018388"/>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rPr>
              <a:t>Cas 1</a:t>
            </a:r>
          </a:p>
        </p:txBody>
      </p:sp>
      <p:sp>
        <p:nvSpPr>
          <p:cNvPr id="25" name="모서리가 둥근 직사각형 24"/>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2</a:t>
            </a:r>
          </a:p>
        </p:txBody>
      </p:sp>
      <p:sp>
        <p:nvSpPr>
          <p:cNvPr id="28" name="모서리가 둥근 직사각형 27"/>
          <p:cNvSpPr/>
          <p:nvPr/>
        </p:nvSpPr>
        <p:spPr>
          <a:xfrm>
            <a:off x="9947188" y="1312948"/>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rPr>
              <a:t>Cas 3</a:t>
            </a:r>
          </a:p>
        </p:txBody>
      </p:sp>
      <p:sp>
        <p:nvSpPr>
          <p:cNvPr id="4" name="타원 3">
            <a:extLst>
              <a:ext uri="{FF2B5EF4-FFF2-40B4-BE49-F238E27FC236}">
                <a16:creationId xmlns:a16="http://schemas.microsoft.com/office/drawing/2014/main" id="{E700BA21-038D-7E1E-C51D-7409A4EF8D3C}"/>
              </a:ext>
            </a:extLst>
          </p:cNvPr>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a:t>3</a:t>
            </a:r>
          </a:p>
        </p:txBody>
      </p:sp>
    </p:spTree>
    <p:extLst>
      <p:ext uri="{BB962C8B-B14F-4D97-AF65-F5344CB8AC3E}">
        <p14:creationId xmlns:p14="http://schemas.microsoft.com/office/powerpoint/2010/main" val="22625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fr-FR"/>
              <a:t>2-2. Comment procéder à la réinitialisation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sp>
        <p:nvSpPr>
          <p:cNvPr id="9" name="모서리가 둥근 직사각형 8"/>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2</a:t>
            </a:r>
          </a:p>
        </p:txBody>
      </p:sp>
      <p:sp>
        <p:nvSpPr>
          <p:cNvPr id="26" name="모서리가 둥근 직사각형 25"/>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3</a:t>
            </a:r>
          </a:p>
        </p:txBody>
      </p:sp>
      <p:grpSp>
        <p:nvGrpSpPr>
          <p:cNvPr id="5" name="그룹 4"/>
          <p:cNvGrpSpPr/>
          <p:nvPr/>
        </p:nvGrpSpPr>
        <p:grpSpPr>
          <a:xfrm>
            <a:off x="2252042" y="2731805"/>
            <a:ext cx="6942663" cy="3910247"/>
            <a:chOff x="2344291" y="2231190"/>
            <a:chExt cx="7962461" cy="4569013"/>
          </a:xfrm>
        </p:grpSpPr>
        <p:pic>
          <p:nvPicPr>
            <p:cNvPr id="20" name="그림 19"/>
            <p:cNvPicPr>
              <a:picLocks noChangeAspect="1"/>
            </p:cNvPicPr>
            <p:nvPr/>
          </p:nvPicPr>
          <p:blipFill>
            <a:blip r:embed="rId3"/>
            <a:stretch>
              <a:fillRect/>
            </a:stretch>
          </p:blipFill>
          <p:spPr>
            <a:xfrm>
              <a:off x="2344291" y="2231190"/>
              <a:ext cx="2111129" cy="4569013"/>
            </a:xfrm>
            <a:prstGeom prst="rect">
              <a:avLst/>
            </a:prstGeom>
          </p:spPr>
        </p:pic>
        <p:pic>
          <p:nvPicPr>
            <p:cNvPr id="21" name="그림 20"/>
            <p:cNvPicPr>
              <a:picLocks noChangeAspect="1"/>
            </p:cNvPicPr>
            <p:nvPr/>
          </p:nvPicPr>
          <p:blipFill>
            <a:blip r:embed="rId4"/>
            <a:stretch>
              <a:fillRect/>
            </a:stretch>
          </p:blipFill>
          <p:spPr>
            <a:xfrm>
              <a:off x="5273482" y="2231191"/>
              <a:ext cx="2101963" cy="4549176"/>
            </a:xfrm>
            <a:prstGeom prst="rect">
              <a:avLst/>
            </a:prstGeom>
          </p:spPr>
        </p:pic>
        <p:pic>
          <p:nvPicPr>
            <p:cNvPr id="22" name="그림 21"/>
            <p:cNvPicPr>
              <a:picLocks noChangeAspect="1"/>
            </p:cNvPicPr>
            <p:nvPr/>
          </p:nvPicPr>
          <p:blipFill>
            <a:blip r:embed="rId5"/>
            <a:stretch>
              <a:fillRect/>
            </a:stretch>
          </p:blipFill>
          <p:spPr>
            <a:xfrm>
              <a:off x="8204789" y="2231191"/>
              <a:ext cx="2101963" cy="4549176"/>
            </a:xfrm>
            <a:prstGeom prst="rect">
              <a:avLst/>
            </a:prstGeom>
          </p:spPr>
        </p:pic>
        <p:pic>
          <p:nvPicPr>
            <p:cNvPr id="23" name="그림 22"/>
            <p:cNvPicPr>
              <a:picLocks noChangeAspect="1"/>
            </p:cNvPicPr>
            <p:nvPr/>
          </p:nvPicPr>
          <p:blipFill rotWithShape="1">
            <a:blip r:embed="rId6"/>
            <a:srcRect t="658" b="658"/>
            <a:stretch/>
          </p:blipFill>
          <p:spPr>
            <a:xfrm>
              <a:off x="4075719" y="2300461"/>
              <a:ext cx="720000" cy="720000"/>
            </a:xfrm>
            <a:prstGeom prst="ellipse">
              <a:avLst/>
            </a:prstGeom>
            <a:ln w="44450">
              <a:solidFill>
                <a:schemeClr val="accent4"/>
              </a:solidFill>
            </a:ln>
          </p:spPr>
        </p:pic>
        <p:pic>
          <p:nvPicPr>
            <p:cNvPr id="25" name="그림 24"/>
            <p:cNvPicPr>
              <a:picLocks noChangeAspect="1"/>
            </p:cNvPicPr>
            <p:nvPr/>
          </p:nvPicPr>
          <p:blipFill>
            <a:blip r:embed="rId7"/>
            <a:stretch>
              <a:fillRect/>
            </a:stretch>
          </p:blipFill>
          <p:spPr>
            <a:xfrm>
              <a:off x="6873900" y="2333761"/>
              <a:ext cx="720000" cy="720000"/>
            </a:xfrm>
            <a:prstGeom prst="ellipse">
              <a:avLst/>
            </a:prstGeom>
            <a:ln w="44450">
              <a:solidFill>
                <a:schemeClr val="accent4"/>
              </a:solidFill>
            </a:ln>
          </p:spPr>
        </p:pic>
        <p:pic>
          <p:nvPicPr>
            <p:cNvPr id="28" name="그림 27"/>
            <p:cNvPicPr>
              <a:picLocks noChangeAspect="1"/>
            </p:cNvPicPr>
            <p:nvPr/>
          </p:nvPicPr>
          <p:blipFill>
            <a:blip r:embed="rId8"/>
            <a:stretch>
              <a:fillRect/>
            </a:stretch>
          </p:blipFill>
          <p:spPr>
            <a:xfrm>
              <a:off x="3473392" y="2902396"/>
              <a:ext cx="720000" cy="720000"/>
            </a:xfrm>
            <a:prstGeom prst="ellipse">
              <a:avLst/>
            </a:prstGeom>
            <a:ln w="44450">
              <a:solidFill>
                <a:schemeClr val="accent4"/>
              </a:solidFill>
            </a:ln>
          </p:spPr>
        </p:pic>
        <p:pic>
          <p:nvPicPr>
            <p:cNvPr id="36" name="그림 35"/>
            <p:cNvPicPr>
              <a:picLocks noChangeAspect="1"/>
            </p:cNvPicPr>
            <p:nvPr/>
          </p:nvPicPr>
          <p:blipFill>
            <a:blip r:embed="rId9"/>
            <a:stretch>
              <a:fillRect/>
            </a:stretch>
          </p:blipFill>
          <p:spPr>
            <a:xfrm>
              <a:off x="9271080" y="4515696"/>
              <a:ext cx="900000" cy="900000"/>
            </a:xfrm>
            <a:prstGeom prst="ellipse">
              <a:avLst/>
            </a:prstGeom>
            <a:ln w="44450">
              <a:solidFill>
                <a:schemeClr val="accent4"/>
              </a:solidFill>
            </a:ln>
          </p:spPr>
        </p:pic>
        <p:sp>
          <p:nvSpPr>
            <p:cNvPr id="37" name="타원 36"/>
            <p:cNvSpPr/>
            <p:nvPr/>
          </p:nvSpPr>
          <p:spPr>
            <a:xfrm>
              <a:off x="4022511" y="2284212"/>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1</a:t>
              </a:r>
            </a:p>
          </p:txBody>
        </p:sp>
        <p:sp>
          <p:nvSpPr>
            <p:cNvPr id="38" name="타원 37"/>
            <p:cNvSpPr/>
            <p:nvPr/>
          </p:nvSpPr>
          <p:spPr>
            <a:xfrm>
              <a:off x="3378833" y="2929070"/>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a:t>
              </a:r>
            </a:p>
          </p:txBody>
        </p:sp>
        <p:sp>
          <p:nvSpPr>
            <p:cNvPr id="39" name="타원 38"/>
            <p:cNvSpPr/>
            <p:nvPr/>
          </p:nvSpPr>
          <p:spPr>
            <a:xfrm>
              <a:off x="6784135" y="233376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3</a:t>
              </a:r>
            </a:p>
          </p:txBody>
        </p:sp>
        <p:sp>
          <p:nvSpPr>
            <p:cNvPr id="40" name="타원 39"/>
            <p:cNvSpPr/>
            <p:nvPr/>
          </p:nvSpPr>
          <p:spPr>
            <a:xfrm>
              <a:off x="9271080" y="4505779"/>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4</a:t>
              </a:r>
            </a:p>
          </p:txBody>
        </p:sp>
      </p:grpSp>
      <p:sp>
        <p:nvSpPr>
          <p:cNvPr id="41" name="모서리가 둥근 직사각형 40"/>
          <p:cNvSpPr/>
          <p:nvPr/>
        </p:nvSpPr>
        <p:spPr>
          <a:xfrm>
            <a:off x="10619033" y="1312946"/>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rPr>
              <a:t>Cas 4</a:t>
            </a:r>
          </a:p>
        </p:txBody>
      </p:sp>
      <p:sp>
        <p:nvSpPr>
          <p:cNvPr id="42" name="모서리가 둥근 직사각형 41"/>
          <p:cNvSpPr/>
          <p:nvPr/>
        </p:nvSpPr>
        <p:spPr>
          <a:xfrm>
            <a:off x="9947189" y="1024595"/>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rPr>
              <a:t>Cas 1</a:t>
            </a:r>
          </a:p>
        </p:txBody>
      </p:sp>
      <p:sp>
        <p:nvSpPr>
          <p:cNvPr id="27"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fr-FR" sz="1800" b="1" dirty="0">
                <a:solidFill>
                  <a:srgbClr val="F37321"/>
                </a:solidFill>
                <a:latin typeface="+mn-ea"/>
                <a:ea typeface="+mn-ea"/>
                <a:cs typeface="Arial" panose="020B0604020202020204" pitchFamily="34" charset="0"/>
              </a:rPr>
              <a:t>  Supprimer un appareil de l'application Wisenet Mobile</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30" name="내용 개체 틀 1"/>
          <p:cNvSpPr txBox="1">
            <a:spLocks/>
          </p:cNvSpPr>
          <p:nvPr/>
        </p:nvSpPr>
        <p:spPr>
          <a:xfrm>
            <a:off x="648880" y="1502649"/>
            <a:ext cx="10425953"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Lancez Wisenet Mobile pour supprimer le NVR de la liste des appareils.</a:t>
            </a:r>
          </a:p>
          <a:p>
            <a:pPr marL="0" indent="0">
              <a:buNone/>
            </a:pPr>
            <a:r>
              <a:rPr lang="fr-FR" sz="1600" dirty="0"/>
              <a:t>   - Supprimez uniquement le NVR pour l'enregistrer comme nouveau code QR de la liste. (Les appareils où le code QR actuel est maintenu ne doivent pas être supprimés.)</a:t>
            </a:r>
          </a:p>
          <a:p>
            <a:pPr marL="0" indent="0">
              <a:buNone/>
            </a:pPr>
            <a:r>
              <a:rPr lang="fr-FR" sz="1600" dirty="0"/>
              <a:t>   - Consultez la liste des modèles cibles à la page 3.</a:t>
            </a:r>
          </a:p>
        </p:txBody>
      </p:sp>
      <p:sp>
        <p:nvSpPr>
          <p:cNvPr id="31" name="타원 30"/>
          <p:cNvSpPr/>
          <p:nvPr/>
        </p:nvSpPr>
        <p:spPr>
          <a:xfrm>
            <a:off x="185585" y="98894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4</a:t>
            </a:r>
          </a:p>
        </p:txBody>
      </p:sp>
    </p:spTree>
    <p:extLst>
      <p:ext uri="{BB962C8B-B14F-4D97-AF65-F5344CB8AC3E}">
        <p14:creationId xmlns:p14="http://schemas.microsoft.com/office/powerpoint/2010/main" val="353915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fr-FR"/>
              <a:t>2-2. Comment procéder à la réinitialisation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sp>
        <p:nvSpPr>
          <p:cNvPr id="9" name="모서리가 둥근 직사각형 8"/>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2</a:t>
            </a:r>
          </a:p>
        </p:txBody>
      </p:sp>
      <p:sp>
        <p:nvSpPr>
          <p:cNvPr id="26" name="모서리가 둥근 직사각형 25"/>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3</a:t>
            </a:r>
          </a:p>
        </p:txBody>
      </p:sp>
      <p:sp>
        <p:nvSpPr>
          <p:cNvPr id="42" name="모서리가 둥근 직사각형 41"/>
          <p:cNvSpPr/>
          <p:nvPr/>
        </p:nvSpPr>
        <p:spPr>
          <a:xfrm>
            <a:off x="9947189" y="1024595"/>
            <a:ext cx="616527" cy="228163"/>
          </a:xfrm>
          <a:prstGeom prst="roundRect">
            <a:avLst>
              <a:gd name="adj" fmla="val 5000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rPr>
              <a:t>Cas 1</a:t>
            </a:r>
          </a:p>
        </p:txBody>
      </p:sp>
      <p:sp>
        <p:nvSpPr>
          <p:cNvPr id="24" name="모서리가 둥근 직사각형 23"/>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4</a:t>
            </a:r>
          </a:p>
        </p:txBody>
      </p:sp>
      <p:grpSp>
        <p:nvGrpSpPr>
          <p:cNvPr id="8" name="그룹 7"/>
          <p:cNvGrpSpPr/>
          <p:nvPr/>
        </p:nvGrpSpPr>
        <p:grpSpPr>
          <a:xfrm>
            <a:off x="1020271" y="2063104"/>
            <a:ext cx="9907024" cy="4297555"/>
            <a:chOff x="821215" y="1941355"/>
            <a:chExt cx="10370239" cy="4565704"/>
          </a:xfrm>
        </p:grpSpPr>
        <p:pic>
          <p:nvPicPr>
            <p:cNvPr id="33" name="그림 32"/>
            <p:cNvPicPr>
              <a:picLocks noChangeAspect="1"/>
            </p:cNvPicPr>
            <p:nvPr/>
          </p:nvPicPr>
          <p:blipFill>
            <a:blip r:embed="rId3"/>
            <a:stretch>
              <a:fillRect/>
            </a:stretch>
          </p:blipFill>
          <p:spPr>
            <a:xfrm>
              <a:off x="9081854" y="1941355"/>
              <a:ext cx="2109600" cy="4565704"/>
            </a:xfrm>
            <a:prstGeom prst="rect">
              <a:avLst/>
            </a:prstGeom>
          </p:spPr>
        </p:pic>
        <p:grpSp>
          <p:nvGrpSpPr>
            <p:cNvPr id="7" name="그룹 6"/>
            <p:cNvGrpSpPr/>
            <p:nvPr/>
          </p:nvGrpSpPr>
          <p:grpSpPr>
            <a:xfrm>
              <a:off x="821215" y="1941355"/>
              <a:ext cx="2109600" cy="4565704"/>
              <a:chOff x="22725" y="2221665"/>
              <a:chExt cx="2109600" cy="4565704"/>
            </a:xfrm>
          </p:grpSpPr>
          <p:pic>
            <p:nvPicPr>
              <p:cNvPr id="30" name="그림 29"/>
              <p:cNvPicPr>
                <a:picLocks noChangeAspect="1"/>
              </p:cNvPicPr>
              <p:nvPr/>
            </p:nvPicPr>
            <p:blipFill>
              <a:blip r:embed="rId4"/>
              <a:stretch>
                <a:fillRect/>
              </a:stretch>
            </p:blipFill>
            <p:spPr>
              <a:xfrm>
                <a:off x="22725" y="2221665"/>
                <a:ext cx="2109600" cy="4565704"/>
              </a:xfrm>
              <a:prstGeom prst="rect">
                <a:avLst/>
              </a:prstGeom>
            </p:spPr>
          </p:pic>
          <p:pic>
            <p:nvPicPr>
              <p:cNvPr id="34" name="그림 33"/>
              <p:cNvPicPr>
                <a:picLocks noChangeAspect="1"/>
              </p:cNvPicPr>
              <p:nvPr/>
            </p:nvPicPr>
            <p:blipFill>
              <a:blip r:embed="rId5"/>
              <a:stretch>
                <a:fillRect/>
              </a:stretch>
            </p:blipFill>
            <p:spPr>
              <a:xfrm>
                <a:off x="51626" y="2526158"/>
                <a:ext cx="733425" cy="733425"/>
              </a:xfrm>
              <a:prstGeom prst="ellipse">
                <a:avLst/>
              </a:prstGeom>
              <a:ln w="44450">
                <a:solidFill>
                  <a:schemeClr val="accent4"/>
                </a:solidFill>
              </a:ln>
            </p:spPr>
          </p:pic>
          <p:sp>
            <p:nvSpPr>
              <p:cNvPr id="35" name="타원 34"/>
              <p:cNvSpPr/>
              <p:nvPr/>
            </p:nvSpPr>
            <p:spPr>
              <a:xfrm>
                <a:off x="22725" y="2486230"/>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1</a:t>
                </a:r>
              </a:p>
            </p:txBody>
          </p:sp>
        </p:grpSp>
        <p:grpSp>
          <p:nvGrpSpPr>
            <p:cNvPr id="3" name="그룹 2"/>
            <p:cNvGrpSpPr/>
            <p:nvPr/>
          </p:nvGrpSpPr>
          <p:grpSpPr>
            <a:xfrm>
              <a:off x="3556056" y="1941355"/>
              <a:ext cx="2111893" cy="4565704"/>
              <a:chOff x="2351307" y="2221665"/>
              <a:chExt cx="2111893" cy="4565704"/>
            </a:xfrm>
          </p:grpSpPr>
          <p:pic>
            <p:nvPicPr>
              <p:cNvPr id="31" name="그림 30"/>
              <p:cNvPicPr>
                <a:picLocks noChangeAspect="1"/>
              </p:cNvPicPr>
              <p:nvPr/>
            </p:nvPicPr>
            <p:blipFill>
              <a:blip r:embed="rId6"/>
              <a:stretch>
                <a:fillRect/>
              </a:stretch>
            </p:blipFill>
            <p:spPr>
              <a:xfrm>
                <a:off x="2353600" y="2221665"/>
                <a:ext cx="2109600" cy="4565704"/>
              </a:xfrm>
              <a:prstGeom prst="rect">
                <a:avLst/>
              </a:prstGeom>
            </p:spPr>
          </p:pic>
          <p:sp>
            <p:nvSpPr>
              <p:cNvPr id="43" name="직사각형 42"/>
              <p:cNvSpPr/>
              <p:nvPr/>
            </p:nvSpPr>
            <p:spPr>
              <a:xfrm>
                <a:off x="2353600" y="2735612"/>
                <a:ext cx="2109600" cy="3417538"/>
              </a:xfrm>
              <a:prstGeom prst="rect">
                <a:avLst/>
              </a:prstGeom>
              <a:solidFill>
                <a:schemeClr val="accent4">
                  <a:alpha val="80000"/>
                </a:schemeClr>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p:cNvSpPr/>
              <p:nvPr/>
            </p:nvSpPr>
            <p:spPr>
              <a:xfrm>
                <a:off x="3283709" y="261092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a:t>
                </a:r>
              </a:p>
            </p:txBody>
          </p:sp>
          <p:sp>
            <p:nvSpPr>
              <p:cNvPr id="45" name="TextBox 44"/>
              <p:cNvSpPr txBox="1"/>
              <p:nvPr/>
            </p:nvSpPr>
            <p:spPr>
              <a:xfrm>
                <a:off x="2351307" y="2892870"/>
                <a:ext cx="2104155" cy="555867"/>
              </a:xfrm>
              <a:prstGeom prst="rect">
                <a:avLst/>
              </a:prstGeom>
              <a:noFill/>
            </p:spPr>
            <p:txBody>
              <a:bodyPr wrap="none" rtlCol="0">
                <a:spAutoFit/>
              </a:bodyPr>
              <a:lstStyle/>
              <a:p>
                <a:pPr algn="ctr"/>
                <a:r>
                  <a:rPr lang="fr-FR" sz="1400" b="1" dirty="0"/>
                  <a:t>Scannez un nouveau </a:t>
                </a:r>
                <a:br>
                  <a:rPr lang="fr-FR" sz="1400" b="1" dirty="0"/>
                </a:br>
                <a:r>
                  <a:rPr lang="fr-FR" sz="1400" b="1" dirty="0"/>
                  <a:t>code QR</a:t>
                </a:r>
              </a:p>
            </p:txBody>
          </p:sp>
        </p:grpSp>
        <p:grpSp>
          <p:nvGrpSpPr>
            <p:cNvPr id="4" name="그룹 3"/>
            <p:cNvGrpSpPr/>
            <p:nvPr/>
          </p:nvGrpSpPr>
          <p:grpSpPr>
            <a:xfrm>
              <a:off x="6295483" y="1941355"/>
              <a:ext cx="2158838" cy="4565704"/>
              <a:chOff x="4661104" y="2221665"/>
              <a:chExt cx="2158838" cy="4565704"/>
            </a:xfrm>
          </p:grpSpPr>
          <p:pic>
            <p:nvPicPr>
              <p:cNvPr id="32" name="그림 31"/>
              <p:cNvPicPr>
                <a:picLocks noChangeAspect="1"/>
              </p:cNvPicPr>
              <p:nvPr/>
            </p:nvPicPr>
            <p:blipFill>
              <a:blip r:embed="rId7"/>
              <a:stretch>
                <a:fillRect/>
              </a:stretch>
            </p:blipFill>
            <p:spPr>
              <a:xfrm>
                <a:off x="4694000" y="2221665"/>
                <a:ext cx="2109600" cy="4565704"/>
              </a:xfrm>
              <a:prstGeom prst="rect">
                <a:avLst/>
              </a:prstGeom>
            </p:spPr>
          </p:pic>
          <p:sp>
            <p:nvSpPr>
              <p:cNvPr id="46" name="직사각형 45"/>
              <p:cNvSpPr/>
              <p:nvPr/>
            </p:nvSpPr>
            <p:spPr>
              <a:xfrm>
                <a:off x="4710341" y="4314924"/>
                <a:ext cx="2109600" cy="1180675"/>
              </a:xfrm>
              <a:prstGeom prst="rect">
                <a:avLst/>
              </a:prstGeom>
              <a:solidFill>
                <a:schemeClr val="accent4">
                  <a:alpha val="80000"/>
                </a:schemeClr>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p:cNvSpPr/>
              <p:nvPr/>
            </p:nvSpPr>
            <p:spPr>
              <a:xfrm>
                <a:off x="5640450" y="4190233"/>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3</a:t>
                </a:r>
              </a:p>
            </p:txBody>
          </p:sp>
          <p:sp>
            <p:nvSpPr>
              <p:cNvPr id="48" name="TextBox 47"/>
              <p:cNvSpPr txBox="1"/>
              <p:nvPr/>
            </p:nvSpPr>
            <p:spPr>
              <a:xfrm>
                <a:off x="4661104" y="4472182"/>
                <a:ext cx="2158838" cy="555867"/>
              </a:xfrm>
              <a:prstGeom prst="rect">
                <a:avLst/>
              </a:prstGeom>
              <a:noFill/>
            </p:spPr>
            <p:txBody>
              <a:bodyPr wrap="square" rtlCol="0">
                <a:spAutoFit/>
              </a:bodyPr>
              <a:lstStyle/>
              <a:p>
                <a:pPr algn="ctr"/>
                <a:r>
                  <a:rPr lang="fr-FR" sz="1400" b="1"/>
                  <a:t>Indiquez les informations du compte de l'administrateur du NVR</a:t>
                </a:r>
              </a:p>
            </p:txBody>
          </p:sp>
        </p:grpSp>
      </p:grpSp>
      <p:sp>
        <p:nvSpPr>
          <p:cNvPr id="36"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fr-FR" sz="1800" b="1">
                <a:solidFill>
                  <a:srgbClr val="F37321"/>
                </a:solidFill>
                <a:latin typeface="+mn-ea"/>
                <a:ea typeface="+mn-ea"/>
                <a:cs typeface="Arial" panose="020B0604020202020204" pitchFamily="34" charset="0"/>
              </a:rPr>
              <a:t>  Réenregistrer un nouveau code QR</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38" name="내용 개체 틀 1"/>
          <p:cNvSpPr txBox="1">
            <a:spLocks/>
          </p:cNvSpPr>
          <p:nvPr/>
        </p:nvSpPr>
        <p:spPr>
          <a:xfrm>
            <a:off x="648880" y="1502649"/>
            <a:ext cx="10425953"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a:t>Réenregistrez un appareil en utilisant un nouveau code QR dans l'application Wisenet Mobile.</a:t>
            </a:r>
          </a:p>
        </p:txBody>
      </p:sp>
      <p:sp>
        <p:nvSpPr>
          <p:cNvPr id="29" name="타원 28"/>
          <p:cNvSpPr/>
          <p:nvPr/>
        </p:nvSpPr>
        <p:spPr>
          <a:xfrm>
            <a:off x="185585" y="98894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5</a:t>
            </a:r>
          </a:p>
        </p:txBody>
      </p:sp>
    </p:spTree>
    <p:extLst>
      <p:ext uri="{BB962C8B-B14F-4D97-AF65-F5344CB8AC3E}">
        <p14:creationId xmlns:p14="http://schemas.microsoft.com/office/powerpoint/2010/main" val="134883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fr-FR" dirty="0"/>
              <a:t>2-3. QUESTIONS ET RÉPONSES</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sp>
        <p:nvSpPr>
          <p:cNvPr id="28" name="내용 개체 틀 2"/>
          <p:cNvSpPr txBox="1">
            <a:spLocks/>
          </p:cNvSpPr>
          <p:nvPr/>
        </p:nvSpPr>
        <p:spPr>
          <a:xfrm>
            <a:off x="788021" y="1867808"/>
            <a:ext cx="10889257" cy="294969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t>Q) Puis-je encore utiliser la fonction P2P si je ne réinitialise pas le P2P après la mise à niveau ?</a:t>
            </a:r>
          </a:p>
          <a:p>
            <a:pPr marL="457200" lvl="1" indent="0">
              <a:buNone/>
            </a:pPr>
            <a:r>
              <a:rPr lang="fr-FR" sz="1600" dirty="0"/>
              <a:t>R) Non, vous ne pouvez pas. Vous devez réinitialiser et réenregistrer le P2P pour pouvoir l'utiliser.</a:t>
            </a:r>
          </a:p>
          <a:p>
            <a:pPr lvl="1"/>
            <a:endParaRPr lang="en-US" altLang="ko-KR" sz="1600" dirty="0"/>
          </a:p>
          <a:p>
            <a:pPr marL="0" indent="0">
              <a:buNone/>
            </a:pPr>
            <a:r>
              <a:rPr lang="fr-FR" sz="1600" dirty="0"/>
              <a:t>Q) Puis-je encore utiliser la fonction DDNS si je ne réinitialise pas le DDNS après la mise à niveau ?</a:t>
            </a:r>
          </a:p>
          <a:p>
            <a:pPr marL="457200" lvl="1" indent="0">
              <a:buNone/>
            </a:pPr>
            <a:r>
              <a:rPr lang="fr-FR" sz="1600" dirty="0"/>
              <a:t>R) Si vous avez déjà enregistré le DDNS auparavant, vous pouvez l'utiliser avec l'adresse DDNS précédente. Cependant, les informations d'ID précédemment enregistrées ne peuvent pas être vérifiées dans le NVR. Pour cette raison, il est recommandé à ceux qui ne disposent pas de ces informations de réenregistrer un nouvel ID.</a:t>
            </a:r>
          </a:p>
          <a:p>
            <a:pPr lvl="1"/>
            <a:endParaRPr lang="en-US" altLang="ko-KR" sz="1600" dirty="0"/>
          </a:p>
          <a:p>
            <a:pPr marL="0" indent="0">
              <a:buNone/>
            </a:pPr>
            <a:r>
              <a:rPr lang="fr-FR" sz="1600" dirty="0"/>
              <a:t>Q) Dois-je réinitialiser le P2P/DDNS chaque fois que je procède à une mise à jour du logiciel ?</a:t>
            </a:r>
          </a:p>
          <a:p>
            <a:pPr marL="457200" lvl="1" indent="0">
              <a:buNone/>
            </a:pPr>
            <a:r>
              <a:rPr lang="fr-FR" sz="1600" dirty="0"/>
              <a:t>R) Non, elle n'est requise qu'une seule fois.</a:t>
            </a:r>
          </a:p>
        </p:txBody>
      </p:sp>
      <p:sp>
        <p:nvSpPr>
          <p:cNvPr id="12"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fr-FR" sz="1800" b="1" dirty="0">
                <a:solidFill>
                  <a:srgbClr val="F37321"/>
                </a:solidFill>
                <a:latin typeface="+mn-ea"/>
                <a:ea typeface="+mn-ea"/>
                <a:cs typeface="Arial" panose="020B0604020202020204" pitchFamily="34" charset="0"/>
              </a:rPr>
              <a:t>  QUESTIONS ET RÉPONSES</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Tree>
    <p:extLst>
      <p:ext uri="{BB962C8B-B14F-4D97-AF65-F5344CB8AC3E}">
        <p14:creationId xmlns:p14="http://schemas.microsoft.com/office/powerpoint/2010/main" val="38237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fr-FR"/>
              <a:t>2-3. QUESTIONS ET RÉPONSES</a:t>
            </a:r>
          </a:p>
        </p:txBody>
      </p:sp>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6" name="내용 개체 틀 4"/>
          <p:cNvSpPr txBox="1">
            <a:spLocks/>
          </p:cNvSpPr>
          <p:nvPr/>
        </p:nvSpPr>
        <p:spPr>
          <a:xfrm>
            <a:off x="11066763" y="6562048"/>
            <a:ext cx="790150" cy="288000"/>
          </a:xfrm>
          <a:prstGeom prst="rect">
            <a:avLst/>
          </a:prstGeom>
        </p:spPr>
        <p:txBody>
          <a:bodyPr vert="horz" lIns="0" tIns="0" rIns="0" bIns="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sp>
        <p:nvSpPr>
          <p:cNvPr id="7" name="내용 개체 틀 2"/>
          <p:cNvSpPr txBox="1">
            <a:spLocks/>
          </p:cNvSpPr>
          <p:nvPr/>
        </p:nvSpPr>
        <p:spPr>
          <a:xfrm>
            <a:off x="788021" y="1867808"/>
            <a:ext cx="10889257" cy="409865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t>Q) Si je dois procéder à une rétrogradation du logiciel alors qu'un problème survient, puis-je encore utiliser la fonction P2P ?</a:t>
            </a:r>
          </a:p>
          <a:p>
            <a:pPr marL="457200" lvl="1" indent="0">
              <a:buNone/>
            </a:pPr>
            <a:r>
              <a:rPr lang="fr-FR" sz="1600" dirty="0"/>
              <a:t>R) Vous pouvez l'utiliser, mais vous devez réinitialiser la fonction P2P encore une fois. Cependant, nous ne recommandons pas les rétrogradations pour des raisons de stabilité du système.</a:t>
            </a:r>
          </a:p>
          <a:p>
            <a:pPr lvl="1"/>
            <a:endParaRPr lang="en-US" altLang="ko-KR" sz="1600" dirty="0"/>
          </a:p>
          <a:p>
            <a:pPr marL="0" indent="0">
              <a:buNone/>
            </a:pPr>
            <a:r>
              <a:rPr lang="fr-FR" sz="1600" dirty="0"/>
              <a:t>Q) Si je dois procéder à une rétrogradation du logiciel alors qu'un problème survient, puis-je encore utiliser la fonction DDNS ?</a:t>
            </a:r>
          </a:p>
          <a:p>
            <a:pPr marL="457200" lvl="1" indent="0">
              <a:buNone/>
            </a:pPr>
            <a:r>
              <a:rPr lang="fr-FR" sz="1600" dirty="0"/>
              <a:t>R) Si vous avez déjà enregistré le DDNS avant une mise à niveau, vous pouvez l'utiliser avec cet ID. Si vous n'avez jamais enregistré le DDNS avant la mise à niveau, vous devez créer un ID dans le site DDNS et appliquer un ID nouvellement créé dans le NVR.</a:t>
            </a:r>
          </a:p>
          <a:p>
            <a:pPr marL="457200" lvl="1" indent="0">
              <a:buNone/>
            </a:pPr>
            <a:r>
              <a:rPr lang="fr-FR" sz="1600" dirty="0"/>
              <a:t>R) Les ID qui sont automatiquement créés dans le NVR ne peuvent pas être utilisés après des rétrogradations. C'est pourquoi, si vous disposez d'un visualiseur ou d'un système tiers qui a été enregistré à l'aide de l'ID, vous devrez le réenregistrer pour l'utiliser. Cependant, nous ne recommandons pas les rétrogradations pour des raisons de stabilité du système.</a:t>
            </a:r>
          </a:p>
          <a:p>
            <a:pPr marL="457200" lvl="1" indent="0">
              <a:buNone/>
            </a:pPr>
            <a:endParaRPr lang="en-US" altLang="ko-KR" sz="1600" dirty="0"/>
          </a:p>
        </p:txBody>
      </p:sp>
      <p:sp>
        <p:nvSpPr>
          <p:cNvPr id="8"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fr-FR" sz="1800" b="1">
                <a:solidFill>
                  <a:srgbClr val="F37321"/>
                </a:solidFill>
                <a:latin typeface="+mn-ea"/>
                <a:ea typeface="+mn-ea"/>
                <a:cs typeface="Arial" panose="020B0604020202020204" pitchFamily="34" charset="0"/>
              </a:rPr>
              <a:t>  QUESTIONS ET RÉPONSES</a:t>
            </a:r>
          </a:p>
          <a:p>
            <a:pPr indent="-144000">
              <a:lnSpc>
                <a:spcPct val="150000"/>
              </a:lnSpc>
              <a:spcBef>
                <a:spcPts val="0"/>
              </a:spcBef>
              <a:buFont typeface="Arial" panose="020B0604020202020204" pitchFamily="34" charset="0"/>
              <a:buChar char="•"/>
            </a:pPr>
            <a:endParaRPr lang="ko-KR" altLang="en-US" sz="1800" b="1" dirty="0">
              <a:solidFill>
                <a:srgbClr val="F37321"/>
              </a:solidFill>
              <a:latin typeface="+mn-ea"/>
              <a:ea typeface="+mn-ea"/>
              <a:cs typeface="Arial" panose="020B0604020202020204" pitchFamily="34" charset="0"/>
            </a:endParaRP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Tree>
    <p:extLst>
      <p:ext uri="{BB962C8B-B14F-4D97-AF65-F5344CB8AC3E}">
        <p14:creationId xmlns:p14="http://schemas.microsoft.com/office/powerpoint/2010/main" val="38178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371" y="568971"/>
            <a:ext cx="1792003" cy="288000"/>
          </a:xfrm>
          <a:prstGeom prst="rect">
            <a:avLst/>
          </a:prstGeom>
        </p:spPr>
      </p:pic>
      <p:grpSp>
        <p:nvGrpSpPr>
          <p:cNvPr id="7" name="그룹 6"/>
          <p:cNvGrpSpPr/>
          <p:nvPr/>
        </p:nvGrpSpPr>
        <p:grpSpPr>
          <a:xfrm>
            <a:off x="197025" y="5826979"/>
            <a:ext cx="3717047" cy="553998"/>
            <a:chOff x="699002" y="5480098"/>
            <a:chExt cx="3717047" cy="553998"/>
          </a:xfrm>
        </p:grpSpPr>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238" y="5819748"/>
              <a:ext cx="787951" cy="122400"/>
            </a:xfrm>
            <a:prstGeom prst="rect">
              <a:avLst/>
            </a:prstGeom>
          </p:spPr>
        </p:pic>
        <p:sp>
          <p:nvSpPr>
            <p:cNvPr id="9" name="직사각형 8"/>
            <p:cNvSpPr/>
            <p:nvPr/>
          </p:nvSpPr>
          <p:spPr>
            <a:xfrm>
              <a:off x="699002" y="5480098"/>
              <a:ext cx="3717047" cy="553998"/>
            </a:xfrm>
            <a:prstGeom prst="rect">
              <a:avLst/>
            </a:prstGeom>
          </p:spPr>
          <p:txBody>
            <a:bodyPr wrap="square" lIns="144000" rIns="14400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150000"/>
                </a:lnSpc>
              </a:pPr>
              <a:r>
                <a:rPr lang="fr-FR" sz="1000" dirty="0">
                  <a:solidFill>
                    <a:schemeClr val="tx1">
                      <a:lumMod val="50000"/>
                      <a:lumOff val="50000"/>
                    </a:schemeClr>
                  </a:solidFill>
                  <a:latin typeface="+mn-ea"/>
                  <a:cs typeface="Arial" panose="020B0604020202020204" pitchFamily="34" charset="0"/>
                </a:rPr>
                <a:t>6, Pangyo-ro 319beon-gil, Bundang-gu, Seongnam-si, Gyeonggi-do, République de Corée </a:t>
              </a:r>
            </a:p>
            <a:p>
              <a:pPr>
                <a:lnSpc>
                  <a:spcPct val="150000"/>
                </a:lnSpc>
              </a:pPr>
              <a:r>
                <a:rPr lang="fr-FR" sz="1000" dirty="0">
                  <a:solidFill>
                    <a:schemeClr val="tx1">
                      <a:lumMod val="50000"/>
                      <a:lumOff val="50000"/>
                    </a:schemeClr>
                  </a:solidFill>
                  <a:latin typeface="+mn-ea"/>
                  <a:cs typeface="Arial" panose="020B0604020202020204" pitchFamily="34" charset="0"/>
                </a:rPr>
                <a:t>www.hanwha-security.com</a:t>
              </a:r>
            </a:p>
          </p:txBody>
        </p:sp>
      </p:grpSp>
    </p:spTree>
    <p:extLst>
      <p:ext uri="{BB962C8B-B14F-4D97-AF65-F5344CB8AC3E}">
        <p14:creationId xmlns:p14="http://schemas.microsoft.com/office/powerpoint/2010/main" val="4056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4"/>
          <p:cNvSpPr txBox="1">
            <a:spLocks/>
          </p:cNvSpPr>
          <p:nvPr/>
        </p:nvSpPr>
        <p:spPr>
          <a:xfrm>
            <a:off x="510567" y="2493989"/>
            <a:ext cx="4222797" cy="504000"/>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fr-FR" sz="2400" b="1" dirty="0">
                <a:latin typeface="+mj-ea"/>
                <a:ea typeface="+mj-ea"/>
                <a:cs typeface="Arial" panose="020B0604020202020204" pitchFamily="34" charset="0"/>
              </a:rPr>
              <a:t>1. </a:t>
            </a:r>
            <a:r>
              <a:rPr lang="fr-FR" sz="2000" b="1" dirty="0">
                <a:latin typeface="+mj-ea"/>
                <a:ea typeface="+mj-ea"/>
                <a:cs typeface="Arial" panose="020B0604020202020204" pitchFamily="34" charset="0"/>
              </a:rPr>
              <a:t>Nouvelles fonctions DDNS/P2P</a:t>
            </a:r>
          </a:p>
        </p:txBody>
      </p:sp>
      <p:sp>
        <p:nvSpPr>
          <p:cNvPr id="16" name="내용 개체 틀 4"/>
          <p:cNvSpPr txBox="1">
            <a:spLocks/>
          </p:cNvSpPr>
          <p:nvPr/>
        </p:nvSpPr>
        <p:spPr>
          <a:xfrm>
            <a:off x="414821" y="1739523"/>
            <a:ext cx="3600000" cy="71997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600" b="1" dirty="0">
                <a:solidFill>
                  <a:srgbClr val="F37321"/>
                </a:solidFill>
                <a:latin typeface="Arial" panose="020B0604020202020204" pitchFamily="34" charset="0"/>
                <a:ea typeface="나눔고딕" panose="020D0604000000000000" pitchFamily="50" charset="-127"/>
                <a:cs typeface="Arial" panose="020B0604020202020204" pitchFamily="34" charset="0"/>
              </a:rPr>
              <a:t>Contenu</a:t>
            </a:r>
          </a:p>
        </p:txBody>
      </p:sp>
      <p:sp>
        <p:nvSpPr>
          <p:cNvPr id="17" name="내용 개체 틀 4"/>
          <p:cNvSpPr txBox="1">
            <a:spLocks/>
          </p:cNvSpPr>
          <p:nvPr/>
        </p:nvSpPr>
        <p:spPr>
          <a:xfrm>
            <a:off x="510567" y="3060038"/>
            <a:ext cx="3317361" cy="1440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fr-FR" sz="1200" b="1" dirty="0">
                <a:latin typeface="+mj-ea"/>
                <a:ea typeface="+mj-ea"/>
                <a:cs typeface="Arial" panose="020B0604020202020204" pitchFamily="34" charset="0"/>
              </a:rPr>
              <a:t>1-1. Aperçu des changements de fonction</a:t>
            </a:r>
          </a:p>
          <a:p>
            <a:pPr marL="0" indent="0">
              <a:lnSpc>
                <a:spcPct val="150000"/>
              </a:lnSpc>
              <a:spcBef>
                <a:spcPts val="0"/>
              </a:spcBef>
              <a:buNone/>
            </a:pPr>
            <a:r>
              <a:rPr lang="fr-FR" sz="1200" b="1" dirty="0">
                <a:latin typeface="+mj-ea"/>
                <a:ea typeface="+mj-ea"/>
                <a:cs typeface="Arial" panose="020B0604020202020204" pitchFamily="34" charset="0"/>
              </a:rPr>
              <a:t>1-2. Modèles cibles</a:t>
            </a:r>
          </a:p>
        </p:txBody>
      </p:sp>
      <p:sp>
        <p:nvSpPr>
          <p:cNvPr id="18" name="내용 개체 틀 4"/>
          <p:cNvSpPr txBox="1">
            <a:spLocks/>
          </p:cNvSpPr>
          <p:nvPr/>
        </p:nvSpPr>
        <p:spPr>
          <a:xfrm>
            <a:off x="5023139" y="2488193"/>
            <a:ext cx="4665722" cy="504000"/>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fr-FR" sz="2400" b="1" dirty="0">
                <a:latin typeface="+mj-ea"/>
                <a:ea typeface="+mj-ea"/>
                <a:cs typeface="Arial" panose="020B0604020202020204" pitchFamily="34" charset="0"/>
              </a:rPr>
              <a:t>2. </a:t>
            </a:r>
            <a:r>
              <a:rPr lang="fr-FR" sz="2000" b="1" dirty="0">
                <a:latin typeface="+mj-ea"/>
                <a:ea typeface="+mj-ea"/>
                <a:cs typeface="Arial" panose="020B0604020202020204" pitchFamily="34" charset="0"/>
              </a:rPr>
              <a:t>Comment réinitialiser le DDNS/P2P</a:t>
            </a:r>
          </a:p>
        </p:txBody>
      </p:sp>
      <p:sp>
        <p:nvSpPr>
          <p:cNvPr id="19" name="내용 개체 틀 4"/>
          <p:cNvSpPr txBox="1">
            <a:spLocks/>
          </p:cNvSpPr>
          <p:nvPr/>
        </p:nvSpPr>
        <p:spPr>
          <a:xfrm>
            <a:off x="5023139" y="3022160"/>
            <a:ext cx="3493332" cy="1440000"/>
          </a:xfrm>
          <a:prstGeom prst="rect">
            <a:avLst/>
          </a:prstGeom>
        </p:spPr>
        <p:txBody>
          <a:bodyPr vert="horz" lIns="0" tIns="0" rIns="0" bIns="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fr-FR" sz="1200" b="1" dirty="0">
                <a:latin typeface="+mj-ea"/>
                <a:ea typeface="+mj-ea"/>
                <a:cs typeface="Arial" panose="020B0604020202020204" pitchFamily="34" charset="0"/>
              </a:rPr>
              <a:t>2-1. Vérifier l'état d'utilisation des fonctions</a:t>
            </a:r>
          </a:p>
          <a:p>
            <a:pPr marL="0" indent="0">
              <a:lnSpc>
                <a:spcPct val="150000"/>
              </a:lnSpc>
              <a:spcBef>
                <a:spcPts val="0"/>
              </a:spcBef>
              <a:buNone/>
            </a:pPr>
            <a:r>
              <a:rPr lang="fr-FR" sz="1200" b="1" dirty="0">
                <a:latin typeface="+mj-ea"/>
                <a:ea typeface="+mj-ea"/>
                <a:cs typeface="Arial" panose="020B0604020202020204" pitchFamily="34" charset="0"/>
              </a:rPr>
              <a:t>2-2. Comment procéder à la réinitialisation</a:t>
            </a:r>
          </a:p>
          <a:p>
            <a:pPr marL="0" indent="0">
              <a:lnSpc>
                <a:spcPct val="150000"/>
              </a:lnSpc>
              <a:spcBef>
                <a:spcPts val="0"/>
              </a:spcBef>
              <a:buNone/>
            </a:pPr>
            <a:r>
              <a:rPr lang="fr-FR" sz="1200" b="1" dirty="0">
                <a:latin typeface="+mj-ea"/>
                <a:ea typeface="+mj-ea"/>
                <a:cs typeface="Arial" panose="020B0604020202020204" pitchFamily="34" charset="0"/>
              </a:rPr>
              <a:t>2-3. </a:t>
            </a:r>
            <a:r>
              <a:rPr lang="fr-FR" altLang="ko-KR" sz="1200" b="1" dirty="0">
                <a:latin typeface="+mj-ea"/>
                <a:ea typeface="+mj-ea"/>
                <a:cs typeface="Arial" panose="020B0604020202020204" pitchFamily="34" charset="0"/>
              </a:rPr>
              <a:t>QUESTIONS ET RÉPONSES</a:t>
            </a:r>
            <a:endParaRPr lang="fr-FR" sz="1200" b="1" dirty="0">
              <a:latin typeface="+mj-ea"/>
              <a:ea typeface="+mj-ea"/>
              <a:cs typeface="Arial" panose="020B0604020202020204" pitchFamily="34" charset="0"/>
            </a:endParaRPr>
          </a:p>
        </p:txBody>
      </p:sp>
    </p:spTree>
    <p:extLst>
      <p:ext uri="{BB962C8B-B14F-4D97-AF65-F5344CB8AC3E}">
        <p14:creationId xmlns:p14="http://schemas.microsoft.com/office/powerpoint/2010/main" val="110142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txBox="1">
            <a:spLocks/>
          </p:cNvSpPr>
          <p:nvPr/>
        </p:nvSpPr>
        <p:spPr>
          <a:xfrm>
            <a:off x="320358" y="3334814"/>
            <a:ext cx="6941054" cy="10800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dirty="0">
                <a:solidFill>
                  <a:schemeClr val="bg1"/>
                </a:solidFill>
                <a:latin typeface="+mj-ea"/>
                <a:ea typeface="+mj-ea"/>
                <a:cs typeface="Arial" panose="020B0604020202020204" pitchFamily="34" charset="0"/>
              </a:rPr>
              <a:t>1. Nouvelles fonctions DDNS/P2P</a:t>
            </a: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9096" y="6557831"/>
            <a:ext cx="672002" cy="108000"/>
          </a:xfrm>
          <a:prstGeom prst="rect">
            <a:avLst/>
          </a:prstGeom>
        </p:spPr>
      </p:pic>
      <p:sp>
        <p:nvSpPr>
          <p:cNvPr id="7" name="내용 개체 틀 4"/>
          <p:cNvSpPr txBox="1">
            <a:spLocks/>
          </p:cNvSpPr>
          <p:nvPr/>
        </p:nvSpPr>
        <p:spPr>
          <a:xfrm>
            <a:off x="11067742" y="6455871"/>
            <a:ext cx="790150" cy="288000"/>
          </a:xfrm>
          <a:prstGeom prst="rect">
            <a:avLst/>
          </a:prstGeom>
        </p:spPr>
        <p:txBody>
          <a:bodyPr vert="horz" lIns="0" tIns="0" rIns="0" bIns="0" rtlCol="0">
            <a:normAutofit fontScale="77500" lnSpcReduction="2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2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spTree>
    <p:extLst>
      <p:ext uri="{BB962C8B-B14F-4D97-AF65-F5344CB8AC3E}">
        <p14:creationId xmlns:p14="http://schemas.microsoft.com/office/powerpoint/2010/main" val="411278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fr-FR" dirty="0"/>
              <a:t>1-1. Aperçu des changements de fonction</a:t>
            </a:r>
          </a:p>
        </p:txBody>
      </p:sp>
      <p:sp>
        <p:nvSpPr>
          <p:cNvPr id="5" name="내용 개체 틀 2"/>
          <p:cNvSpPr txBox="1">
            <a:spLocks/>
          </p:cNvSpPr>
          <p:nvPr/>
        </p:nvSpPr>
        <p:spPr>
          <a:xfrm>
            <a:off x="347585" y="976536"/>
            <a:ext cx="11522075" cy="1345740"/>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fr-FR" b="1" dirty="0">
                <a:solidFill>
                  <a:schemeClr val="accent2"/>
                </a:solidFill>
                <a:latin typeface="+mn-ea"/>
                <a:ea typeface="+mn-ea"/>
                <a:cs typeface="Arial" panose="020B0604020202020204" pitchFamily="34" charset="0"/>
              </a:rPr>
              <a:t>Intégration des fonctions DDNS/P2P et amélioration du chemin de connexion.</a:t>
            </a:r>
          </a:p>
          <a:p>
            <a:pPr indent="-144000">
              <a:lnSpc>
                <a:spcPct val="150000"/>
              </a:lnSpc>
              <a:spcBef>
                <a:spcPts val="0"/>
              </a:spcBef>
              <a:buFont typeface="맑은 고딕" panose="020B0503020000020004" pitchFamily="50" charset="-127"/>
              <a:buChar char="-"/>
            </a:pPr>
            <a:r>
              <a:rPr lang="fr-FR" sz="1400" dirty="0">
                <a:latin typeface="+mn-ea"/>
                <a:ea typeface="+mn-ea"/>
                <a:cs typeface="Arial" panose="020B0604020202020204" pitchFamily="34" charset="0"/>
              </a:rPr>
              <a:t>ID DDNS créé et automatiquement enregistré, et UID P2P (QR) créé lors de la sélection de l'activation des fonctions DDNS/P2P.</a:t>
            </a:r>
          </a:p>
          <a:p>
            <a:pPr indent="-144000">
              <a:lnSpc>
                <a:spcPct val="150000"/>
              </a:lnSpc>
              <a:spcBef>
                <a:spcPts val="0"/>
              </a:spcBef>
              <a:buFont typeface="맑은 고딕" panose="020B0503020000020004" pitchFamily="50" charset="-127"/>
              <a:buChar char="-"/>
            </a:pPr>
            <a:r>
              <a:rPr lang="fr-FR" sz="1400" dirty="0">
                <a:latin typeface="+mn-ea"/>
                <a:ea typeface="+mn-ea"/>
                <a:cs typeface="Arial" panose="020B0604020202020204" pitchFamily="34" charset="0"/>
              </a:rPr>
              <a:t>Intégration des méthodes d'accès à distance individuelles DDNS et P2P (DDNS, conversion automatique du cloud).</a:t>
            </a:r>
          </a:p>
          <a:p>
            <a:pPr indent="-144000">
              <a:lnSpc>
                <a:spcPct val="150000"/>
              </a:lnSpc>
              <a:spcBef>
                <a:spcPts val="0"/>
              </a:spcBef>
              <a:buFont typeface="맑은 고딕" panose="020B0503020000020004" pitchFamily="50" charset="-127"/>
              <a:buChar char="-"/>
            </a:pPr>
            <a:r>
              <a:rPr lang="fr-FR" sz="1400" dirty="0">
                <a:latin typeface="+mn-ea"/>
                <a:ea typeface="+mn-ea"/>
                <a:cs typeface="Arial" panose="020B0604020202020204" pitchFamily="34" charset="0"/>
              </a:rPr>
              <a:t>Application du P2P basé sur le cloud pour compléter le délai d'accès au </a:t>
            </a:r>
            <a:r>
              <a:rPr lang="fr-FR" sz="1400">
                <a:latin typeface="+mn-ea"/>
                <a:ea typeface="+mn-ea"/>
                <a:cs typeface="Arial" panose="020B0604020202020204" pitchFamily="34" charset="0"/>
              </a:rPr>
              <a:t>serveur tournant.</a:t>
            </a:r>
            <a:endParaRPr lang="fr-FR" sz="1400" dirty="0">
              <a:latin typeface="+mn-ea"/>
              <a:ea typeface="+mn-ea"/>
              <a:cs typeface="Arial" panose="020B0604020202020204" pitchFamily="34" charset="0"/>
            </a:endParaRPr>
          </a:p>
        </p:txBody>
      </p:sp>
      <p:pic>
        <p:nvPicPr>
          <p:cNvPr id="30" name="그림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31" name="내용 개체 틀 4"/>
          <p:cNvSpPr txBox="1">
            <a:spLocks/>
          </p:cNvSpPr>
          <p:nvPr/>
        </p:nvSpPr>
        <p:spPr>
          <a:xfrm>
            <a:off x="11066763" y="6562048"/>
            <a:ext cx="790150" cy="288000"/>
          </a:xfrm>
          <a:prstGeom prst="rect">
            <a:avLst/>
          </a:prstGeom>
        </p:spPr>
        <p:txBody>
          <a:bodyPr vert="horz" lIns="0" tIns="0" rIns="0" bIns="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graphicFrame>
        <p:nvGraphicFramePr>
          <p:cNvPr id="64" name="표 63"/>
          <p:cNvGraphicFramePr>
            <a:graphicFrameLocks noGrp="1"/>
          </p:cNvGraphicFramePr>
          <p:nvPr>
            <p:extLst>
              <p:ext uri="{D42A27DB-BD31-4B8C-83A1-F6EECF244321}">
                <p14:modId xmlns:p14="http://schemas.microsoft.com/office/powerpoint/2010/main" val="212593791"/>
              </p:ext>
            </p:extLst>
          </p:nvPr>
        </p:nvGraphicFramePr>
        <p:xfrm>
          <a:off x="347585" y="2838540"/>
          <a:ext cx="5748415" cy="3624782"/>
        </p:xfrm>
        <a:graphic>
          <a:graphicData uri="http://schemas.openxmlformats.org/drawingml/2006/table">
            <a:tbl>
              <a:tblPr firstRow="1" bandRow="1">
                <a:tableStyleId>{5940675A-B579-460E-94D1-54222C63F5DA}</a:tableStyleId>
              </a:tblPr>
              <a:tblGrid>
                <a:gridCol w="5748415">
                  <a:extLst>
                    <a:ext uri="{9D8B030D-6E8A-4147-A177-3AD203B41FA5}">
                      <a16:colId xmlns:a16="http://schemas.microsoft.com/office/drawing/2014/main" val="3725857918"/>
                    </a:ext>
                  </a:extLst>
                </a:gridCol>
              </a:tblGrid>
              <a:tr h="2124873">
                <a:tc>
                  <a:txBody>
                    <a:bodyPr/>
                    <a:lstStyle/>
                    <a:p>
                      <a:pPr algn="l" rtl="0" latinLnBrk="1">
                        <a:lnSpc>
                          <a:spcPct val="120000"/>
                        </a:lnSpc>
                      </a:pPr>
                      <a:endParaRPr lang="ko-KR" altLang="en-US" sz="1000" b="0" dirty="0">
                        <a:latin typeface="+mn-ea"/>
                        <a:ea typeface="+mn-ea"/>
                      </a:endParaRPr>
                    </a:p>
                  </a:txBody>
                  <a:tcPr marL="108000" marR="108000" marT="144000" marB="144000">
                    <a:lnL w="12700" cmpd="sng">
                      <a:noFill/>
                    </a:lnL>
                    <a:lnR w="12700" cmpd="sng">
                      <a:noFill/>
                    </a:lnR>
                    <a:lnT w="19050" cap="flat" cmpd="sng" algn="ctr">
                      <a:solidFill>
                        <a:srgbClr val="F3732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91655943"/>
                  </a:ext>
                </a:extLst>
              </a:tr>
              <a:tr h="1499909">
                <a:tc>
                  <a:txBody>
                    <a:bodyPr/>
                    <a:lstStyle/>
                    <a:p>
                      <a:pPr marL="0" indent="0" algn="l" rtl="0" latinLnBrk="1">
                        <a:lnSpc>
                          <a:spcPct val="150000"/>
                        </a:lnSpc>
                        <a:buSzPct val="100000"/>
                        <a:buFont typeface="맑은 고딕" panose="020B0503020000020004" pitchFamily="50" charset="-127"/>
                        <a:buNone/>
                      </a:pPr>
                      <a:endParaRPr lang="ko-KR" altLang="en-US" sz="700" dirty="0">
                        <a:latin typeface="+mn-ea"/>
                        <a:ea typeface="+mn-ea"/>
                      </a:endParaRPr>
                    </a:p>
                  </a:txBody>
                  <a:tcPr marL="108000" marR="108000" marT="144000" marB="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8822358"/>
                  </a:ext>
                </a:extLst>
              </a:tr>
            </a:tbl>
          </a:graphicData>
        </a:graphic>
      </p:graphicFrame>
      <p:graphicFrame>
        <p:nvGraphicFramePr>
          <p:cNvPr id="67" name="표 66"/>
          <p:cNvGraphicFramePr>
            <a:graphicFrameLocks noGrp="1"/>
          </p:cNvGraphicFramePr>
          <p:nvPr>
            <p:extLst>
              <p:ext uri="{D42A27DB-BD31-4B8C-83A1-F6EECF244321}">
                <p14:modId xmlns:p14="http://schemas.microsoft.com/office/powerpoint/2010/main" val="3503529642"/>
              </p:ext>
            </p:extLst>
          </p:nvPr>
        </p:nvGraphicFramePr>
        <p:xfrm>
          <a:off x="6121245" y="2838540"/>
          <a:ext cx="5748415" cy="3619928"/>
        </p:xfrm>
        <a:graphic>
          <a:graphicData uri="http://schemas.openxmlformats.org/drawingml/2006/table">
            <a:tbl>
              <a:tblPr firstRow="1" bandRow="1">
                <a:tableStyleId>{5940675A-B579-460E-94D1-54222C63F5DA}</a:tableStyleId>
              </a:tblPr>
              <a:tblGrid>
                <a:gridCol w="5748415">
                  <a:extLst>
                    <a:ext uri="{9D8B030D-6E8A-4147-A177-3AD203B41FA5}">
                      <a16:colId xmlns:a16="http://schemas.microsoft.com/office/drawing/2014/main" val="3725857918"/>
                    </a:ext>
                  </a:extLst>
                </a:gridCol>
              </a:tblGrid>
              <a:tr h="2122028">
                <a:tc>
                  <a:txBody>
                    <a:bodyPr/>
                    <a:lstStyle/>
                    <a:p>
                      <a:pPr algn="l" rtl="0" latinLnBrk="1">
                        <a:lnSpc>
                          <a:spcPct val="120000"/>
                        </a:lnSpc>
                      </a:pPr>
                      <a:endParaRPr lang="ko-KR" altLang="en-US" sz="1000" b="0" dirty="0">
                        <a:latin typeface="+mn-ea"/>
                        <a:ea typeface="+mn-ea"/>
                      </a:endParaRPr>
                    </a:p>
                  </a:txBody>
                  <a:tcPr marL="108000" marR="108000" marT="144000" marB="144000">
                    <a:lnL w="12700" cmpd="sng">
                      <a:noFill/>
                    </a:lnL>
                    <a:lnR w="12700" cmpd="sng">
                      <a:noFill/>
                    </a:lnR>
                    <a:lnT w="19050" cap="flat" cmpd="sng" algn="ctr">
                      <a:solidFill>
                        <a:srgbClr val="F3732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91655943"/>
                  </a:ext>
                </a:extLst>
              </a:tr>
              <a:tr h="1497900">
                <a:tc>
                  <a:txBody>
                    <a:bodyPr/>
                    <a:lstStyle/>
                    <a:p>
                      <a:pPr marL="0" indent="0" algn="l" rtl="0" latinLnBrk="1">
                        <a:lnSpc>
                          <a:spcPct val="150000"/>
                        </a:lnSpc>
                        <a:buSzPct val="100000"/>
                        <a:buFont typeface="맑은 고딕" panose="020B0503020000020004" pitchFamily="50" charset="-127"/>
                        <a:buNone/>
                      </a:pPr>
                      <a:endParaRPr lang="ko-KR" altLang="en-US" sz="700" dirty="0">
                        <a:latin typeface="+mn-ea"/>
                        <a:ea typeface="+mn-ea"/>
                      </a:endParaRPr>
                    </a:p>
                  </a:txBody>
                  <a:tcPr marL="108000" marR="108000" marT="144000" marB="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8822358"/>
                  </a:ext>
                </a:extLst>
              </a:tr>
            </a:tbl>
          </a:graphicData>
        </a:graphic>
      </p:graphicFrame>
      <p:grpSp>
        <p:nvGrpSpPr>
          <p:cNvPr id="18" name="그룹 17"/>
          <p:cNvGrpSpPr/>
          <p:nvPr/>
        </p:nvGrpSpPr>
        <p:grpSpPr>
          <a:xfrm>
            <a:off x="6482701" y="3838595"/>
            <a:ext cx="1074333" cy="776427"/>
            <a:chOff x="6837259" y="3838595"/>
            <a:chExt cx="1074333" cy="776427"/>
          </a:xfrm>
        </p:grpSpPr>
        <p:grpSp>
          <p:nvGrpSpPr>
            <p:cNvPr id="77" name="그룹 76"/>
            <p:cNvGrpSpPr/>
            <p:nvPr/>
          </p:nvGrpSpPr>
          <p:grpSpPr>
            <a:xfrm>
              <a:off x="6998423" y="3838595"/>
              <a:ext cx="755073" cy="776427"/>
              <a:chOff x="658091" y="1977651"/>
              <a:chExt cx="872836" cy="1188112"/>
            </a:xfrm>
          </p:grpSpPr>
          <p:sp>
            <p:nvSpPr>
              <p:cNvPr id="78" name="순서도: 자기 디스크 77"/>
              <p:cNvSpPr/>
              <p:nvPr/>
            </p:nvSpPr>
            <p:spPr>
              <a:xfrm>
                <a:off x="658091" y="271549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79" name="순서도: 자기 디스크 78"/>
              <p:cNvSpPr/>
              <p:nvPr/>
            </p:nvSpPr>
            <p:spPr>
              <a:xfrm>
                <a:off x="658091" y="234657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80" name="순서도: 자기 디스크 79"/>
              <p:cNvSpPr/>
              <p:nvPr/>
            </p:nvSpPr>
            <p:spPr>
              <a:xfrm>
                <a:off x="658091" y="197765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sp>
          <p:nvSpPr>
            <p:cNvPr id="81" name="TextBox 80"/>
            <p:cNvSpPr txBox="1"/>
            <p:nvPr/>
          </p:nvSpPr>
          <p:spPr>
            <a:xfrm>
              <a:off x="6837259" y="4097983"/>
              <a:ext cx="1074333" cy="261610"/>
            </a:xfrm>
            <a:prstGeom prst="rect">
              <a:avLst/>
            </a:prstGeom>
            <a:noFill/>
          </p:spPr>
          <p:txBody>
            <a:bodyPr wrap="none" rtlCol="0">
              <a:spAutoFit/>
            </a:bodyPr>
            <a:lstStyle/>
            <a:p>
              <a:pPr algn="r"/>
              <a:r>
                <a:rPr lang="fr-FR" sz="1100" b="1"/>
                <a:t>Serveur DDNS</a:t>
              </a:r>
            </a:p>
          </p:txBody>
        </p:sp>
      </p:grpSp>
      <p:sp>
        <p:nvSpPr>
          <p:cNvPr id="84" name="TextBox 83"/>
          <p:cNvSpPr txBox="1"/>
          <p:nvPr/>
        </p:nvSpPr>
        <p:spPr>
          <a:xfrm>
            <a:off x="7148293" y="4840134"/>
            <a:ext cx="1762021" cy="253916"/>
          </a:xfrm>
          <a:prstGeom prst="rect">
            <a:avLst/>
          </a:prstGeom>
          <a:noFill/>
        </p:spPr>
        <p:txBody>
          <a:bodyPr wrap="none" rtlCol="0">
            <a:spAutoFit/>
          </a:bodyPr>
          <a:lstStyle/>
          <a:p>
            <a:r>
              <a:rPr lang="fr-FR" sz="1050" b="1" dirty="0"/>
              <a:t>Connexion au serveur DDNS</a:t>
            </a:r>
          </a:p>
        </p:txBody>
      </p:sp>
      <p:sp>
        <p:nvSpPr>
          <p:cNvPr id="87" name="TextBox 86"/>
          <p:cNvSpPr txBox="1"/>
          <p:nvPr/>
        </p:nvSpPr>
        <p:spPr>
          <a:xfrm>
            <a:off x="9280591" y="4755005"/>
            <a:ext cx="1451100" cy="577081"/>
          </a:xfrm>
          <a:prstGeom prst="rect">
            <a:avLst/>
          </a:prstGeom>
          <a:noFill/>
        </p:spPr>
        <p:txBody>
          <a:bodyPr wrap="square" rtlCol="0">
            <a:spAutoFit/>
          </a:bodyPr>
          <a:lstStyle/>
          <a:p>
            <a:pPr algn="r"/>
            <a:r>
              <a:rPr lang="fr-FR" sz="1050" b="1" dirty="0"/>
              <a:t>Si le chemin du serveur DDNS n'est </a:t>
            </a:r>
            <a:br>
              <a:rPr lang="fr-FR" sz="1050" b="1" dirty="0"/>
            </a:br>
            <a:r>
              <a:rPr lang="fr-FR" sz="1050" b="1" dirty="0"/>
              <a:t>pas disponible</a:t>
            </a:r>
          </a:p>
        </p:txBody>
      </p:sp>
      <p:grpSp>
        <p:nvGrpSpPr>
          <p:cNvPr id="88" name="그룹 87"/>
          <p:cNvGrpSpPr/>
          <p:nvPr/>
        </p:nvGrpSpPr>
        <p:grpSpPr>
          <a:xfrm>
            <a:off x="10235757" y="3908959"/>
            <a:ext cx="1383076" cy="635699"/>
            <a:chOff x="6565489" y="3082875"/>
            <a:chExt cx="1383076" cy="635699"/>
          </a:xfrm>
        </p:grpSpPr>
        <p:sp>
          <p:nvSpPr>
            <p:cNvPr id="92" name="자유형 91"/>
            <p:cNvSpPr/>
            <p:nvPr/>
          </p:nvSpPr>
          <p:spPr>
            <a:xfrm>
              <a:off x="6565489" y="3082875"/>
              <a:ext cx="1383076" cy="635699"/>
            </a:xfrm>
            <a:custGeom>
              <a:avLst/>
              <a:gdLst>
                <a:gd name="connsiteX0" fmla="*/ 1018944 w 2327450"/>
                <a:gd name="connsiteY0" fmla="*/ 0 h 1069759"/>
                <a:gd name="connsiteX1" fmla="*/ 1560126 w 2327450"/>
                <a:gd name="connsiteY1" fmla="*/ 287744 h 1069759"/>
                <a:gd name="connsiteX2" fmla="*/ 1561461 w 2327450"/>
                <a:gd name="connsiteY2" fmla="*/ 290203 h 1069759"/>
                <a:gd name="connsiteX3" fmla="*/ 1625812 w 2327450"/>
                <a:gd name="connsiteY3" fmla="*/ 296691 h 1069759"/>
                <a:gd name="connsiteX4" fmla="*/ 1992572 w 2327450"/>
                <a:gd name="connsiteY4" fmla="*/ 597503 h 1069759"/>
                <a:gd name="connsiteX5" fmla="*/ 2003909 w 2327450"/>
                <a:gd name="connsiteY5" fmla="*/ 634025 h 1069759"/>
                <a:gd name="connsiteX6" fmla="*/ 2032608 w 2327450"/>
                <a:gd name="connsiteY6" fmla="*/ 631132 h 1069759"/>
                <a:gd name="connsiteX7" fmla="*/ 2327450 w 2327450"/>
                <a:gd name="connsiteY7" fmla="*/ 925974 h 1069759"/>
                <a:gd name="connsiteX8" fmla="*/ 2304280 w 2327450"/>
                <a:gd name="connsiteY8" fmla="*/ 1040740 h 1069759"/>
                <a:gd name="connsiteX9" fmla="*/ 2288529 w 2327450"/>
                <a:gd name="connsiteY9" fmla="*/ 1069759 h 1069759"/>
                <a:gd name="connsiteX10" fmla="*/ 25121 w 2327450"/>
                <a:gd name="connsiteY10" fmla="*/ 1069759 h 1069759"/>
                <a:gd name="connsiteX11" fmla="*/ 7442 w 2327450"/>
                <a:gd name="connsiteY11" fmla="*/ 1012807 h 1069759"/>
                <a:gd name="connsiteX12" fmla="*/ 0 w 2327450"/>
                <a:gd name="connsiteY12" fmla="*/ 938984 h 1069759"/>
                <a:gd name="connsiteX13" fmla="*/ 366302 w 2327450"/>
                <a:gd name="connsiteY13" fmla="*/ 572682 h 1069759"/>
                <a:gd name="connsiteX14" fmla="*/ 374281 w 2327450"/>
                <a:gd name="connsiteY14" fmla="*/ 573486 h 1069759"/>
                <a:gd name="connsiteX15" fmla="*/ 379560 w 2327450"/>
                <a:gd name="connsiteY15" fmla="*/ 521112 h 1069759"/>
                <a:gd name="connsiteX16" fmla="*/ 1018944 w 2327450"/>
                <a:gd name="connsiteY16" fmla="*/ 0 h 106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7450" h="1069759">
                  <a:moveTo>
                    <a:pt x="1018944" y="0"/>
                  </a:moveTo>
                  <a:cubicBezTo>
                    <a:pt x="1244222" y="0"/>
                    <a:pt x="1442841" y="114140"/>
                    <a:pt x="1560126" y="287744"/>
                  </a:cubicBezTo>
                  <a:lnTo>
                    <a:pt x="1561461" y="290203"/>
                  </a:lnTo>
                  <a:lnTo>
                    <a:pt x="1625812" y="296691"/>
                  </a:lnTo>
                  <a:cubicBezTo>
                    <a:pt x="1791640" y="330624"/>
                    <a:pt x="1928120" y="445122"/>
                    <a:pt x="1992572" y="597503"/>
                  </a:cubicBezTo>
                  <a:lnTo>
                    <a:pt x="2003909" y="634025"/>
                  </a:lnTo>
                  <a:lnTo>
                    <a:pt x="2032608" y="631132"/>
                  </a:lnTo>
                  <a:cubicBezTo>
                    <a:pt x="2195445" y="631132"/>
                    <a:pt x="2327450" y="763137"/>
                    <a:pt x="2327450" y="925974"/>
                  </a:cubicBezTo>
                  <a:cubicBezTo>
                    <a:pt x="2327450" y="966683"/>
                    <a:pt x="2319200" y="1005465"/>
                    <a:pt x="2304280" y="1040740"/>
                  </a:cubicBezTo>
                  <a:lnTo>
                    <a:pt x="2288529" y="1069759"/>
                  </a:lnTo>
                  <a:lnTo>
                    <a:pt x="25121" y="1069759"/>
                  </a:lnTo>
                  <a:lnTo>
                    <a:pt x="7442" y="1012807"/>
                  </a:lnTo>
                  <a:cubicBezTo>
                    <a:pt x="2563" y="988961"/>
                    <a:pt x="0" y="964272"/>
                    <a:pt x="0" y="938984"/>
                  </a:cubicBezTo>
                  <a:cubicBezTo>
                    <a:pt x="0" y="736681"/>
                    <a:pt x="163999" y="572682"/>
                    <a:pt x="366302" y="572682"/>
                  </a:cubicBezTo>
                  <a:lnTo>
                    <a:pt x="374281" y="573486"/>
                  </a:lnTo>
                  <a:lnTo>
                    <a:pt x="379560" y="521112"/>
                  </a:lnTo>
                  <a:cubicBezTo>
                    <a:pt x="440417" y="223714"/>
                    <a:pt x="703555" y="0"/>
                    <a:pt x="1018944" y="0"/>
                  </a:cubicBezTo>
                  <a:close/>
                </a:path>
              </a:pathLst>
            </a:custGeom>
            <a:solidFill>
              <a:schemeClr val="accent5">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94" name="TextBox 93"/>
            <p:cNvSpPr txBox="1"/>
            <p:nvPr/>
          </p:nvSpPr>
          <p:spPr>
            <a:xfrm>
              <a:off x="6966924" y="3293222"/>
              <a:ext cx="587020" cy="261610"/>
            </a:xfrm>
            <a:prstGeom prst="rect">
              <a:avLst/>
            </a:prstGeom>
            <a:noFill/>
          </p:spPr>
          <p:txBody>
            <a:bodyPr wrap="none" rtlCol="0">
              <a:spAutoFit/>
            </a:bodyPr>
            <a:lstStyle/>
            <a:p>
              <a:r>
                <a:rPr lang="fr-FR" sz="1100" b="1"/>
                <a:t>Cloud</a:t>
              </a:r>
            </a:p>
          </p:txBody>
        </p:sp>
      </p:grpSp>
      <p:sp>
        <p:nvSpPr>
          <p:cNvPr id="97" name="TextBox 96"/>
          <p:cNvSpPr txBox="1"/>
          <p:nvPr/>
        </p:nvSpPr>
        <p:spPr>
          <a:xfrm>
            <a:off x="1479283" y="4840134"/>
            <a:ext cx="1332416" cy="415498"/>
          </a:xfrm>
          <a:prstGeom prst="rect">
            <a:avLst/>
          </a:prstGeom>
          <a:noFill/>
        </p:spPr>
        <p:txBody>
          <a:bodyPr wrap="none" rtlCol="0">
            <a:spAutoFit/>
          </a:bodyPr>
          <a:lstStyle/>
          <a:p>
            <a:r>
              <a:rPr lang="fr-FR" sz="1050" b="1" dirty="0"/>
              <a:t>Connexion par la </a:t>
            </a:r>
            <a:br>
              <a:rPr lang="fr-FR" sz="1050" b="1" dirty="0"/>
            </a:br>
            <a:r>
              <a:rPr lang="fr-FR" sz="1050" b="1" dirty="0"/>
              <a:t>méthode DDNS</a:t>
            </a:r>
          </a:p>
        </p:txBody>
      </p:sp>
      <p:sp>
        <p:nvSpPr>
          <p:cNvPr id="101" name="TextBox 100"/>
          <p:cNvSpPr txBox="1"/>
          <p:nvPr/>
        </p:nvSpPr>
        <p:spPr>
          <a:xfrm>
            <a:off x="3337629" y="4840134"/>
            <a:ext cx="1754126" cy="415498"/>
          </a:xfrm>
          <a:prstGeom prst="rect">
            <a:avLst/>
          </a:prstGeom>
          <a:noFill/>
        </p:spPr>
        <p:txBody>
          <a:bodyPr wrap="square" rtlCol="0">
            <a:spAutoFit/>
          </a:bodyPr>
          <a:lstStyle/>
          <a:p>
            <a:pPr algn="r"/>
            <a:r>
              <a:rPr lang="fr-FR" sz="1050" b="1" dirty="0"/>
              <a:t>Connexion par la méthode UID (QR code)</a:t>
            </a:r>
          </a:p>
        </p:txBody>
      </p:sp>
      <p:sp>
        <p:nvSpPr>
          <p:cNvPr id="102" name="TextBox 101"/>
          <p:cNvSpPr txBox="1"/>
          <p:nvPr/>
        </p:nvSpPr>
        <p:spPr>
          <a:xfrm>
            <a:off x="2827270" y="6163954"/>
            <a:ext cx="598241" cy="261610"/>
          </a:xfrm>
          <a:prstGeom prst="rect">
            <a:avLst/>
          </a:prstGeom>
          <a:noFill/>
        </p:spPr>
        <p:txBody>
          <a:bodyPr wrap="none" rtlCol="0">
            <a:spAutoFit/>
          </a:bodyPr>
          <a:lstStyle/>
          <a:p>
            <a:r>
              <a:rPr lang="fr-FR" sz="1100" b="1"/>
              <a:t>Client</a:t>
            </a:r>
          </a:p>
        </p:txBody>
      </p:sp>
      <p:grpSp>
        <p:nvGrpSpPr>
          <p:cNvPr id="103" name="그룹 102"/>
          <p:cNvGrpSpPr/>
          <p:nvPr/>
        </p:nvGrpSpPr>
        <p:grpSpPr>
          <a:xfrm>
            <a:off x="975325" y="3840575"/>
            <a:ext cx="755073" cy="776427"/>
            <a:chOff x="658091" y="1977651"/>
            <a:chExt cx="872836" cy="1188112"/>
          </a:xfrm>
        </p:grpSpPr>
        <p:sp>
          <p:nvSpPr>
            <p:cNvPr id="110" name="순서도: 자기 디스크 109"/>
            <p:cNvSpPr/>
            <p:nvPr/>
          </p:nvSpPr>
          <p:spPr>
            <a:xfrm>
              <a:off x="658091" y="271549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1" name="순서도: 자기 디스크 110"/>
            <p:cNvSpPr/>
            <p:nvPr/>
          </p:nvSpPr>
          <p:spPr>
            <a:xfrm>
              <a:off x="658091" y="234657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2" name="순서도: 자기 디스크 111"/>
            <p:cNvSpPr/>
            <p:nvPr/>
          </p:nvSpPr>
          <p:spPr>
            <a:xfrm>
              <a:off x="658091" y="1977651"/>
              <a:ext cx="872836" cy="450272"/>
            </a:xfrm>
            <a:prstGeom prst="flowChartMagneticDisk">
              <a:avLst/>
            </a:prstGeom>
            <a:solidFill>
              <a:schemeClr val="accent4">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grpSp>
        <p:nvGrpSpPr>
          <p:cNvPr id="113" name="그룹 112"/>
          <p:cNvGrpSpPr/>
          <p:nvPr/>
        </p:nvGrpSpPr>
        <p:grpSpPr>
          <a:xfrm>
            <a:off x="4791635" y="3840575"/>
            <a:ext cx="755073" cy="776427"/>
            <a:chOff x="658091" y="1977651"/>
            <a:chExt cx="872836" cy="1188112"/>
          </a:xfrm>
          <a:solidFill>
            <a:schemeClr val="bg1">
              <a:lumMod val="85000"/>
            </a:schemeClr>
          </a:solidFill>
        </p:grpSpPr>
        <p:sp>
          <p:nvSpPr>
            <p:cNvPr id="114" name="순서도: 자기 디스크 113"/>
            <p:cNvSpPr/>
            <p:nvPr/>
          </p:nvSpPr>
          <p:spPr>
            <a:xfrm>
              <a:off x="658091" y="271549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5" name="순서도: 자기 디스크 114"/>
            <p:cNvSpPr/>
            <p:nvPr/>
          </p:nvSpPr>
          <p:spPr>
            <a:xfrm>
              <a:off x="658091" y="234657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16" name="순서도: 자기 디스크 115"/>
            <p:cNvSpPr/>
            <p:nvPr/>
          </p:nvSpPr>
          <p:spPr>
            <a:xfrm>
              <a:off x="658091" y="1977651"/>
              <a:ext cx="872836" cy="450272"/>
            </a:xfrm>
            <a:prstGeom prst="flowChartMagneticDisk">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grpSp>
      <p:sp>
        <p:nvSpPr>
          <p:cNvPr id="117" name="TextBox 116"/>
          <p:cNvSpPr txBox="1"/>
          <p:nvPr/>
        </p:nvSpPr>
        <p:spPr>
          <a:xfrm>
            <a:off x="822305" y="4097983"/>
            <a:ext cx="1074333" cy="261610"/>
          </a:xfrm>
          <a:prstGeom prst="rect">
            <a:avLst/>
          </a:prstGeom>
          <a:noFill/>
        </p:spPr>
        <p:txBody>
          <a:bodyPr wrap="none" rtlCol="0">
            <a:spAutoFit/>
          </a:bodyPr>
          <a:lstStyle/>
          <a:p>
            <a:pPr algn="r"/>
            <a:r>
              <a:rPr lang="fr-FR" sz="1100" b="1"/>
              <a:t>Serveur DDNS</a:t>
            </a:r>
          </a:p>
        </p:txBody>
      </p:sp>
      <p:sp>
        <p:nvSpPr>
          <p:cNvPr id="118" name="TextBox 117"/>
          <p:cNvSpPr txBox="1"/>
          <p:nvPr/>
        </p:nvSpPr>
        <p:spPr>
          <a:xfrm>
            <a:off x="4699738" y="4097983"/>
            <a:ext cx="966932" cy="261610"/>
          </a:xfrm>
          <a:prstGeom prst="rect">
            <a:avLst/>
          </a:prstGeom>
          <a:noFill/>
        </p:spPr>
        <p:txBody>
          <a:bodyPr wrap="none" rtlCol="0">
            <a:spAutoFit/>
          </a:bodyPr>
          <a:lstStyle/>
          <a:p>
            <a:pPr algn="r"/>
            <a:r>
              <a:rPr lang="fr-FR" sz="1100" b="1" dirty="0"/>
              <a:t>Serveur tournant</a:t>
            </a:r>
          </a:p>
        </p:txBody>
      </p:sp>
      <p:pic>
        <p:nvPicPr>
          <p:cNvPr id="119" name="그림 118"/>
          <p:cNvPicPr>
            <a:picLocks noChangeAspect="1"/>
          </p:cNvPicPr>
          <p:nvPr/>
        </p:nvPicPr>
        <p:blipFill rotWithShape="1">
          <a:blip r:embed="rId3" cstate="print">
            <a:extLst>
              <a:ext uri="{28A0092B-C50C-407E-A947-70E740481C1C}">
                <a14:useLocalDpi xmlns:a14="http://schemas.microsoft.com/office/drawing/2010/main" val="0"/>
              </a:ext>
            </a:extLst>
          </a:blip>
          <a:srcRect l="5787" t="37460" r="6190" b="37316"/>
          <a:stretch/>
        </p:blipFill>
        <p:spPr>
          <a:xfrm>
            <a:off x="2332353" y="2960783"/>
            <a:ext cx="1583478" cy="453758"/>
          </a:xfrm>
          <a:prstGeom prst="rect">
            <a:avLst/>
          </a:prstGeom>
        </p:spPr>
      </p:pic>
      <p:pic>
        <p:nvPicPr>
          <p:cNvPr id="120" name="그림 119"/>
          <p:cNvPicPr>
            <a:picLocks noChangeAspect="1"/>
          </p:cNvPicPr>
          <p:nvPr/>
        </p:nvPicPr>
        <p:blipFill rotWithShape="1">
          <a:blip r:embed="rId3" cstate="print">
            <a:extLst>
              <a:ext uri="{28A0092B-C50C-407E-A947-70E740481C1C}">
                <a14:useLocalDpi xmlns:a14="http://schemas.microsoft.com/office/drawing/2010/main" val="0"/>
              </a:ext>
            </a:extLst>
          </a:blip>
          <a:srcRect l="5787" t="37460" r="6190" b="37316"/>
          <a:stretch/>
        </p:blipFill>
        <p:spPr>
          <a:xfrm>
            <a:off x="8076433" y="2956823"/>
            <a:ext cx="1583478" cy="453758"/>
          </a:xfrm>
          <a:prstGeom prst="rect">
            <a:avLst/>
          </a:prstGeom>
        </p:spPr>
      </p:pic>
      <p:pic>
        <p:nvPicPr>
          <p:cNvPr id="125" name="그림 124"/>
          <p:cNvPicPr>
            <a:picLocks noChangeAspect="1"/>
          </p:cNvPicPr>
          <p:nvPr/>
        </p:nvPicPr>
        <p:blipFill>
          <a:blip r:embed="rId4"/>
          <a:stretch>
            <a:fillRect/>
          </a:stretch>
        </p:blipFill>
        <p:spPr>
          <a:xfrm>
            <a:off x="2332353" y="5394063"/>
            <a:ext cx="1588077" cy="784082"/>
          </a:xfrm>
          <a:prstGeom prst="rect">
            <a:avLst/>
          </a:prstGeom>
        </p:spPr>
      </p:pic>
      <p:sp>
        <p:nvSpPr>
          <p:cNvPr id="128" name="TextBox 127"/>
          <p:cNvSpPr txBox="1"/>
          <p:nvPr/>
        </p:nvSpPr>
        <p:spPr>
          <a:xfrm>
            <a:off x="8660034" y="6163954"/>
            <a:ext cx="598241" cy="261610"/>
          </a:xfrm>
          <a:prstGeom prst="rect">
            <a:avLst/>
          </a:prstGeom>
          <a:noFill/>
        </p:spPr>
        <p:txBody>
          <a:bodyPr wrap="none" rtlCol="0">
            <a:spAutoFit/>
          </a:bodyPr>
          <a:lstStyle/>
          <a:p>
            <a:r>
              <a:rPr lang="fr-FR" sz="1100" b="1"/>
              <a:t>Client</a:t>
            </a:r>
          </a:p>
        </p:txBody>
      </p:sp>
      <p:pic>
        <p:nvPicPr>
          <p:cNvPr id="129" name="그림 128"/>
          <p:cNvPicPr>
            <a:picLocks noChangeAspect="1"/>
          </p:cNvPicPr>
          <p:nvPr/>
        </p:nvPicPr>
        <p:blipFill>
          <a:blip r:embed="rId4"/>
          <a:stretch>
            <a:fillRect/>
          </a:stretch>
        </p:blipFill>
        <p:spPr>
          <a:xfrm>
            <a:off x="8165117" y="5394063"/>
            <a:ext cx="1588077" cy="784082"/>
          </a:xfrm>
          <a:prstGeom prst="rect">
            <a:avLst/>
          </a:prstGeom>
        </p:spPr>
      </p:pic>
      <p:cxnSp>
        <p:nvCxnSpPr>
          <p:cNvPr id="130" name="꺾인 연결선 129"/>
          <p:cNvCxnSpPr>
            <a:stCxn id="119" idx="3"/>
          </p:cNvCxnSpPr>
          <p:nvPr/>
        </p:nvCxnSpPr>
        <p:spPr>
          <a:xfrm>
            <a:off x="3915831" y="3187662"/>
            <a:ext cx="1253341" cy="586214"/>
          </a:xfrm>
          <a:prstGeom prst="bentConnector3">
            <a:avLst>
              <a:gd name="adj1" fmla="val 99445"/>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31" name="꺾인 연결선 130"/>
          <p:cNvCxnSpPr>
            <a:stCxn id="119" idx="1"/>
          </p:cNvCxnSpPr>
          <p:nvPr/>
        </p:nvCxnSpPr>
        <p:spPr>
          <a:xfrm rot="10800000" flipV="1">
            <a:off x="1352861" y="3187662"/>
            <a:ext cx="979492" cy="586214"/>
          </a:xfrm>
          <a:prstGeom prst="bentConnector3">
            <a:avLst>
              <a:gd name="adj1" fmla="val 99996"/>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41" name="꺾인 연결선 140"/>
          <p:cNvCxnSpPr>
            <a:stCxn id="114" idx="3"/>
            <a:endCxn id="125" idx="3"/>
          </p:cNvCxnSpPr>
          <p:nvPr/>
        </p:nvCxnSpPr>
        <p:spPr>
          <a:xfrm rot="5400000">
            <a:off x="3960250" y="4577182"/>
            <a:ext cx="1169102" cy="1248742"/>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4" name="꺾인 연결선 143"/>
          <p:cNvCxnSpPr>
            <a:stCxn id="110" idx="3"/>
            <a:endCxn id="125" idx="1"/>
          </p:cNvCxnSpPr>
          <p:nvPr/>
        </p:nvCxnSpPr>
        <p:spPr>
          <a:xfrm rot="16200000" flipH="1">
            <a:off x="1258056" y="4711807"/>
            <a:ext cx="1169102" cy="979491"/>
          </a:xfrm>
          <a:prstGeom prst="bentConnector2">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48" name="꺾인 연결선 147"/>
          <p:cNvCxnSpPr>
            <a:stCxn id="120" idx="3"/>
          </p:cNvCxnSpPr>
          <p:nvPr/>
        </p:nvCxnSpPr>
        <p:spPr>
          <a:xfrm>
            <a:off x="9659911" y="3183702"/>
            <a:ext cx="1191547" cy="654893"/>
          </a:xfrm>
          <a:prstGeom prst="bentConnector3">
            <a:avLst>
              <a:gd name="adj1" fmla="val 99827"/>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49" name="꺾인 연결선 148"/>
          <p:cNvCxnSpPr>
            <a:stCxn id="120" idx="1"/>
          </p:cNvCxnSpPr>
          <p:nvPr/>
        </p:nvCxnSpPr>
        <p:spPr>
          <a:xfrm rot="10800000" flipV="1">
            <a:off x="6990177" y="3183701"/>
            <a:ext cx="1086257" cy="590175"/>
          </a:xfrm>
          <a:prstGeom prst="bentConnector3">
            <a:avLst>
              <a:gd name="adj1" fmla="val 99869"/>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1" name="꺾인 연결선 150"/>
          <p:cNvCxnSpPr>
            <a:endCxn id="129" idx="3"/>
          </p:cNvCxnSpPr>
          <p:nvPr/>
        </p:nvCxnSpPr>
        <p:spPr>
          <a:xfrm rot="5400000">
            <a:off x="9724892" y="4619565"/>
            <a:ext cx="1194841" cy="1138236"/>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53" name="꺾인 연결선 152"/>
          <p:cNvCxnSpPr>
            <a:stCxn id="78" idx="3"/>
            <a:endCxn id="129" idx="1"/>
          </p:cNvCxnSpPr>
          <p:nvPr/>
        </p:nvCxnSpPr>
        <p:spPr>
          <a:xfrm rot="16200000" flipH="1">
            <a:off x="7007718" y="4628705"/>
            <a:ext cx="1171082" cy="1143715"/>
          </a:xfrm>
          <a:prstGeom prst="bentConnector2">
            <a:avLst/>
          </a:prstGeom>
          <a:ln>
            <a:headEnd type="triangle"/>
            <a:tailEnd type="triangle"/>
          </a:ln>
        </p:spPr>
        <p:style>
          <a:lnRef idx="3">
            <a:schemeClr val="accent5"/>
          </a:lnRef>
          <a:fillRef idx="0">
            <a:schemeClr val="accent5"/>
          </a:fillRef>
          <a:effectRef idx="2">
            <a:schemeClr val="accent5"/>
          </a:effectRef>
          <a:fontRef idx="minor">
            <a:schemeClr val="tx1"/>
          </a:fontRef>
        </p:style>
      </p:cxnSp>
      <p:sp>
        <p:nvSpPr>
          <p:cNvPr id="154" name="자유형 153"/>
          <p:cNvSpPr>
            <a:spLocks noChangeAspect="1"/>
          </p:cNvSpPr>
          <p:nvPr/>
        </p:nvSpPr>
        <p:spPr>
          <a:xfrm>
            <a:off x="347587" y="2510714"/>
            <a:ext cx="1170508" cy="326355"/>
          </a:xfrm>
          <a:custGeom>
            <a:avLst/>
            <a:gdLst>
              <a:gd name="connsiteX0" fmla="*/ 0 w 645589"/>
              <a:gd name="connsiteY0" fmla="*/ 0 h 180000"/>
              <a:gd name="connsiteX1" fmla="*/ 465590 w 645589"/>
              <a:gd name="connsiteY1" fmla="*/ 0 h 180000"/>
              <a:gd name="connsiteX2" fmla="*/ 645589 w 645589"/>
              <a:gd name="connsiteY2" fmla="*/ 180000 h 180000"/>
              <a:gd name="connsiteX3" fmla="*/ 0 w 645589"/>
              <a:gd name="connsiteY3" fmla="*/ 180000 h 180000"/>
              <a:gd name="connsiteX4" fmla="*/ 0 w 645589"/>
              <a:gd name="connsiteY4" fmla="*/ 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89" h="180000">
                <a:moveTo>
                  <a:pt x="0" y="0"/>
                </a:moveTo>
                <a:lnTo>
                  <a:pt x="465590" y="0"/>
                </a:lnTo>
                <a:lnTo>
                  <a:pt x="645589" y="180000"/>
                </a:lnTo>
                <a:lnTo>
                  <a:pt x="0" y="180000"/>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latin typeface="Arial" panose="020B0604020202020204" pitchFamily="34" charset="0"/>
                <a:cs typeface="Arial" panose="020B0604020202020204" pitchFamily="34" charset="0"/>
              </a:rPr>
              <a:t>Avant</a:t>
            </a:r>
          </a:p>
        </p:txBody>
      </p:sp>
      <p:sp>
        <p:nvSpPr>
          <p:cNvPr id="156" name="자유형 155"/>
          <p:cNvSpPr>
            <a:spLocks noChangeAspect="1"/>
          </p:cNvSpPr>
          <p:nvPr/>
        </p:nvSpPr>
        <p:spPr>
          <a:xfrm>
            <a:off x="6121247" y="2505860"/>
            <a:ext cx="1170508" cy="326355"/>
          </a:xfrm>
          <a:custGeom>
            <a:avLst/>
            <a:gdLst>
              <a:gd name="connsiteX0" fmla="*/ 0 w 645589"/>
              <a:gd name="connsiteY0" fmla="*/ 0 h 180000"/>
              <a:gd name="connsiteX1" fmla="*/ 465590 w 645589"/>
              <a:gd name="connsiteY1" fmla="*/ 0 h 180000"/>
              <a:gd name="connsiteX2" fmla="*/ 645589 w 645589"/>
              <a:gd name="connsiteY2" fmla="*/ 180000 h 180000"/>
              <a:gd name="connsiteX3" fmla="*/ 0 w 645589"/>
              <a:gd name="connsiteY3" fmla="*/ 180000 h 180000"/>
              <a:gd name="connsiteX4" fmla="*/ 0 w 645589"/>
              <a:gd name="connsiteY4" fmla="*/ 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89" h="180000">
                <a:moveTo>
                  <a:pt x="0" y="0"/>
                </a:moveTo>
                <a:lnTo>
                  <a:pt x="465590" y="0"/>
                </a:lnTo>
                <a:lnTo>
                  <a:pt x="645589" y="180000"/>
                </a:lnTo>
                <a:lnTo>
                  <a:pt x="0" y="180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latin typeface="Arial" panose="020B0604020202020204" pitchFamily="34" charset="0"/>
                <a:cs typeface="Arial" panose="020B0604020202020204" pitchFamily="34" charset="0"/>
              </a:rPr>
              <a:t>Après</a:t>
            </a:r>
          </a:p>
        </p:txBody>
      </p:sp>
      <p:sp>
        <p:nvSpPr>
          <p:cNvPr id="157" name="타원 156"/>
          <p:cNvSpPr/>
          <p:nvPr/>
        </p:nvSpPr>
        <p:spPr>
          <a:xfrm>
            <a:off x="1187570" y="4812018"/>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a:t>1</a:t>
            </a:r>
          </a:p>
        </p:txBody>
      </p:sp>
      <p:sp>
        <p:nvSpPr>
          <p:cNvPr id="159" name="타원 158"/>
          <p:cNvSpPr/>
          <p:nvPr/>
        </p:nvSpPr>
        <p:spPr>
          <a:xfrm>
            <a:off x="5006459" y="4815331"/>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2</a:t>
            </a:r>
          </a:p>
        </p:txBody>
      </p:sp>
      <p:sp>
        <p:nvSpPr>
          <p:cNvPr id="160" name="타원 159"/>
          <p:cNvSpPr/>
          <p:nvPr/>
        </p:nvSpPr>
        <p:spPr>
          <a:xfrm>
            <a:off x="6861001" y="4808309"/>
            <a:ext cx="324000" cy="324000"/>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1</a:t>
            </a:r>
          </a:p>
        </p:txBody>
      </p:sp>
      <p:sp>
        <p:nvSpPr>
          <p:cNvPr id="161" name="타원 160"/>
          <p:cNvSpPr/>
          <p:nvPr/>
        </p:nvSpPr>
        <p:spPr>
          <a:xfrm>
            <a:off x="10735876" y="4811622"/>
            <a:ext cx="324000" cy="324000"/>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2</a:t>
            </a:r>
          </a:p>
        </p:txBody>
      </p:sp>
      <p:sp>
        <p:nvSpPr>
          <p:cNvPr id="122" name="TextBox 121"/>
          <p:cNvSpPr txBox="1"/>
          <p:nvPr/>
        </p:nvSpPr>
        <p:spPr>
          <a:xfrm>
            <a:off x="2073722" y="3978282"/>
            <a:ext cx="2148006" cy="276999"/>
          </a:xfrm>
          <a:prstGeom prst="rect">
            <a:avLst/>
          </a:prstGeom>
          <a:noFill/>
        </p:spPr>
        <p:txBody>
          <a:bodyPr wrap="square" rtlCol="0">
            <a:spAutoFit/>
          </a:bodyPr>
          <a:lstStyle/>
          <a:p>
            <a:r>
              <a:rPr lang="fr-FR" sz="1200" b="1" dirty="0">
                <a:solidFill>
                  <a:schemeClr val="tx1">
                    <a:lumMod val="85000"/>
                    <a:lumOff val="15000"/>
                  </a:schemeClr>
                </a:solidFill>
              </a:rPr>
              <a:t>Sélectionnez       ou </a:t>
            </a:r>
          </a:p>
        </p:txBody>
      </p:sp>
      <p:sp>
        <p:nvSpPr>
          <p:cNvPr id="13" name="왼쪽/오른쪽 화살표 12"/>
          <p:cNvSpPr/>
          <p:nvPr/>
        </p:nvSpPr>
        <p:spPr>
          <a:xfrm>
            <a:off x="7688042" y="3965057"/>
            <a:ext cx="2318099" cy="616945"/>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2"/>
                </a:solidFill>
              </a:rPr>
              <a:t>Conversion automatique</a:t>
            </a:r>
          </a:p>
        </p:txBody>
      </p:sp>
      <p:sp>
        <p:nvSpPr>
          <p:cNvPr id="54" name="타원 53">
            <a:extLst>
              <a:ext uri="{FF2B5EF4-FFF2-40B4-BE49-F238E27FC236}">
                <a16:creationId xmlns:a16="http://schemas.microsoft.com/office/drawing/2014/main" id="{E42F599E-0B43-0E24-3C3E-20F6906C6122}"/>
              </a:ext>
            </a:extLst>
          </p:cNvPr>
          <p:cNvSpPr/>
          <p:nvPr/>
        </p:nvSpPr>
        <p:spPr>
          <a:xfrm>
            <a:off x="3090295" y="3902808"/>
            <a:ext cx="324000" cy="324000"/>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a:t>1</a:t>
            </a:r>
          </a:p>
        </p:txBody>
      </p:sp>
      <p:sp>
        <p:nvSpPr>
          <p:cNvPr id="55" name="타원 54">
            <a:extLst>
              <a:ext uri="{FF2B5EF4-FFF2-40B4-BE49-F238E27FC236}">
                <a16:creationId xmlns:a16="http://schemas.microsoft.com/office/drawing/2014/main" id="{8A7F29BA-A841-B8A1-A6E5-AB519D1C856A}"/>
              </a:ext>
            </a:extLst>
          </p:cNvPr>
          <p:cNvSpPr/>
          <p:nvPr/>
        </p:nvSpPr>
        <p:spPr>
          <a:xfrm>
            <a:off x="3639671" y="3881718"/>
            <a:ext cx="340340" cy="343243"/>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a:t>2</a:t>
            </a:r>
          </a:p>
        </p:txBody>
      </p:sp>
    </p:spTree>
    <p:extLst>
      <p:ext uri="{BB962C8B-B14F-4D97-AF65-F5344CB8AC3E}">
        <p14:creationId xmlns:p14="http://schemas.microsoft.com/office/powerpoint/2010/main" val="328528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vert="horz" lIns="0" tIns="0" rIns="0" bIns="0" rtlCol="0" anchor="ctr" anchorCtr="0">
            <a:noAutofit/>
          </a:bodyPr>
          <a:lstStyle/>
          <a:p>
            <a:r>
              <a:rPr lang="fr-FR" dirty="0"/>
              <a:t>1-2. Modèles cibles</a:t>
            </a:r>
          </a:p>
        </p:txBody>
      </p:sp>
      <p:graphicFrame>
        <p:nvGraphicFramePr>
          <p:cNvPr id="2" name="표 1"/>
          <p:cNvGraphicFramePr>
            <a:graphicFrameLocks noGrp="1"/>
          </p:cNvGraphicFramePr>
          <p:nvPr>
            <p:extLst>
              <p:ext uri="{D42A27DB-BD31-4B8C-83A1-F6EECF244321}">
                <p14:modId xmlns:p14="http://schemas.microsoft.com/office/powerpoint/2010/main" val="1796245313"/>
              </p:ext>
            </p:extLst>
          </p:nvPr>
        </p:nvGraphicFramePr>
        <p:xfrm>
          <a:off x="1342518" y="2705163"/>
          <a:ext cx="9444773" cy="3181497"/>
        </p:xfrm>
        <a:graphic>
          <a:graphicData uri="http://schemas.openxmlformats.org/drawingml/2006/table">
            <a:tbl>
              <a:tblPr>
                <a:tableStyleId>{74C1A8A3-306A-4EB7-A6B1-4F7E0EB9C5D6}</a:tableStyleId>
              </a:tblPr>
              <a:tblGrid>
                <a:gridCol w="1935869">
                  <a:extLst>
                    <a:ext uri="{9D8B030D-6E8A-4147-A177-3AD203B41FA5}">
                      <a16:colId xmlns:a16="http://schemas.microsoft.com/office/drawing/2014/main" val="1419387556"/>
                    </a:ext>
                  </a:extLst>
                </a:gridCol>
                <a:gridCol w="5471166">
                  <a:extLst>
                    <a:ext uri="{9D8B030D-6E8A-4147-A177-3AD203B41FA5}">
                      <a16:colId xmlns:a16="http://schemas.microsoft.com/office/drawing/2014/main" val="2210112295"/>
                    </a:ext>
                  </a:extLst>
                </a:gridCol>
                <a:gridCol w="2037738">
                  <a:extLst>
                    <a:ext uri="{9D8B030D-6E8A-4147-A177-3AD203B41FA5}">
                      <a16:colId xmlns:a16="http://schemas.microsoft.com/office/drawing/2014/main" val="3335657225"/>
                    </a:ext>
                  </a:extLst>
                </a:gridCol>
              </a:tblGrid>
              <a:tr h="314773">
                <a:tc>
                  <a:txBody>
                    <a:bodyPr/>
                    <a:lstStyle/>
                    <a:p>
                      <a:pPr algn="ctr" rtl="0" fontAlgn="ctr"/>
                      <a:r>
                        <a:rPr lang="fr-FR" sz="1600" b="1" u="none" strike="noStrike" dirty="0">
                          <a:effectLst/>
                        </a:rPr>
                        <a:t>Catégorie</a:t>
                      </a:r>
                    </a:p>
                  </a:txBody>
                  <a:tcPr marL="4233" marR="4233" marT="4233" marB="0"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rtl="0" fontAlgn="ctr"/>
                      <a:r>
                        <a:rPr lang="fr-FR" sz="1600" b="1" u="none" strike="noStrike">
                          <a:effectLst/>
                        </a:rPr>
                        <a:t>Modèle</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fontAlgn="ctr"/>
                      <a:r>
                        <a:rPr lang="fr-FR" sz="1600" b="1" u="none" strike="noStrike" dirty="0">
                          <a:effectLst/>
                        </a:rPr>
                        <a:t>Version cible</a:t>
                      </a:r>
                    </a:p>
                  </a:txBody>
                  <a:tcPr marL="4233" marR="4233" marT="4233" marB="0" anchor="ct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85585413"/>
                  </a:ext>
                </a:extLst>
              </a:tr>
              <a:tr h="314773">
                <a:tc rowSpan="3">
                  <a:txBody>
                    <a:bodyPr/>
                    <a:lstStyle/>
                    <a:p>
                      <a:pPr algn="ctr" rtl="0" fontAlgn="ctr">
                        <a:lnSpc>
                          <a:spcPct val="100000"/>
                        </a:lnSpc>
                      </a:pPr>
                      <a:r>
                        <a:rPr lang="fr-FR" sz="1600" b="1" u="none" strike="noStrike">
                          <a:effectLst/>
                        </a:rPr>
                        <a:t>PRN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fr-FR" sz="1600" u="none" strike="noStrike" dirty="0">
                          <a:effectLst/>
                        </a:rPr>
                        <a:t> 6410DB4, 6405DB4, 6400DB4, 6410B4, 6405B4, 6400B4</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rowSpan="5">
                  <a:txBody>
                    <a:bodyPr/>
                    <a:lstStyle/>
                    <a:p>
                      <a:pPr algn="ctr" fontAlgn="ctr">
                        <a:lnSpc>
                          <a:spcPct val="100000"/>
                        </a:lnSpc>
                      </a:pPr>
                      <a:r>
                        <a:rPr lang="fr-FR" sz="1400" u="none" strike="noStrike" dirty="0">
                          <a:effectLst/>
                        </a:rPr>
                        <a:t>V 4.10.10 ou version antérieure</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85920904"/>
                  </a:ext>
                </a:extLst>
              </a:tr>
              <a:tr h="314773">
                <a:tc vMerge="1">
                  <a:txBody>
                    <a:bodyPr/>
                    <a:lstStyle/>
                    <a:p>
                      <a:pPr algn="l" rtl="0" latinLnBrk="1"/>
                      <a:endParaRPr lang="ko-KR" altLang="en-US"/>
                    </a:p>
                  </a:txBody>
                  <a:tcPr/>
                </a:tc>
                <a:tc>
                  <a:txBody>
                    <a:bodyPr/>
                    <a:lstStyle/>
                    <a:p>
                      <a:pPr algn="l" rtl="0" fontAlgn="ctr">
                        <a:lnSpc>
                          <a:spcPct val="100000"/>
                        </a:lnSpc>
                      </a:pPr>
                      <a:r>
                        <a:rPr lang="fr-FR" sz="1600" u="none" strike="noStrike">
                          <a:effectLst/>
                        </a:rPr>
                        <a:t> 3210B4, 3205B4, 3200B4, 3210B2, 3205B2, 3200B2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3194267822"/>
                  </a:ext>
                </a:extLst>
              </a:tr>
              <a:tr h="314773">
                <a:tc vMerge="1">
                  <a:txBody>
                    <a:bodyPr/>
                    <a:lstStyle/>
                    <a:p>
                      <a:pPr algn="l" rtl="0" latinLnBrk="1"/>
                      <a:endParaRPr lang="ko-KR" altLang="en-US"/>
                    </a:p>
                  </a:txBody>
                  <a:tcPr/>
                </a:tc>
                <a:tc>
                  <a:txBody>
                    <a:bodyPr/>
                    <a:lstStyle/>
                    <a:p>
                      <a:pPr algn="l" rtl="0" fontAlgn="ctr">
                        <a:lnSpc>
                          <a:spcPct val="100000"/>
                        </a:lnSpc>
                      </a:pPr>
                      <a:r>
                        <a:rPr lang="fr-FR" sz="1600" u="none" strike="noStrike">
                          <a:effectLst/>
                        </a:rPr>
                        <a:t> 1610B2, 1605B2, 1600B2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642999997"/>
                  </a:ext>
                </a:extLst>
              </a:tr>
              <a:tr h="314773">
                <a:tc rowSpan="3">
                  <a:txBody>
                    <a:bodyPr/>
                    <a:lstStyle/>
                    <a:p>
                      <a:pPr algn="ctr" rtl="0" fontAlgn="ctr">
                        <a:lnSpc>
                          <a:spcPct val="100000"/>
                        </a:lnSpc>
                      </a:pPr>
                      <a:r>
                        <a:rPr lang="fr-FR" sz="1600" b="1" u="none" strike="noStrike">
                          <a:effectLst/>
                        </a:rPr>
                        <a:t>XRN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fr-FR" sz="1600" u="none" strike="noStrike">
                          <a:effectLst/>
                        </a:rPr>
                        <a:t> 6410DB4, 6410B4, 6410RB2, 6410B2</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77961454"/>
                  </a:ext>
                </a:extLst>
              </a:tr>
              <a:tr h="314773">
                <a:tc vMerge="1">
                  <a:txBody>
                    <a:bodyPr/>
                    <a:lstStyle/>
                    <a:p>
                      <a:pPr algn="l" rtl="0" latinLnBrk="1"/>
                      <a:endParaRPr lang="ko-KR" altLang="en-US"/>
                    </a:p>
                  </a:txBody>
                  <a:tcPr/>
                </a:tc>
                <a:tc>
                  <a:txBody>
                    <a:bodyPr/>
                    <a:lstStyle/>
                    <a:p>
                      <a:pPr algn="l" rtl="0" fontAlgn="ctr">
                        <a:lnSpc>
                          <a:spcPct val="100000"/>
                        </a:lnSpc>
                      </a:pPr>
                      <a:r>
                        <a:rPr lang="fr-FR" sz="1600" u="none" strike="noStrike" dirty="0">
                          <a:effectLst/>
                        </a:rPr>
                        <a:t> 3210B4, 3210RB2, 3210B2, 1620SB1, 1620B2, 820S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vMerge="1">
                  <a:txBody>
                    <a:bodyPr/>
                    <a:lstStyle/>
                    <a:p>
                      <a:pPr algn="l" rtl="0" latinLnBrk="1"/>
                      <a:endParaRPr lang="ko-KR" altLang="en-US"/>
                    </a:p>
                  </a:txBody>
                  <a:tcPr/>
                </a:tc>
                <a:extLst>
                  <a:ext uri="{0D108BD9-81ED-4DB2-BD59-A6C34878D82A}">
                    <a16:rowId xmlns:a16="http://schemas.microsoft.com/office/drawing/2014/main" val="2102792488"/>
                  </a:ext>
                </a:extLst>
              </a:tr>
              <a:tr h="314773">
                <a:tc vMerge="1">
                  <a:txBody>
                    <a:bodyPr/>
                    <a:lstStyle/>
                    <a:p>
                      <a:pPr algn="l" rtl="0" latinLnBrk="1"/>
                      <a:endParaRPr lang="ko-KR" altLang="en-US"/>
                    </a:p>
                  </a:txBody>
                  <a:tcPr/>
                </a:tc>
                <a:tc>
                  <a:txBody>
                    <a:bodyPr/>
                    <a:lstStyle/>
                    <a:p>
                      <a:pPr algn="l" rtl="0" fontAlgn="ctr">
                        <a:lnSpc>
                          <a:spcPct val="100000"/>
                        </a:lnSpc>
                      </a:pPr>
                      <a:r>
                        <a:rPr lang="fr-FR" sz="1600" u="none" strike="noStrike">
                          <a:effectLst/>
                        </a:rPr>
                        <a:t> 420S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lnSpc>
                          <a:spcPct val="100000"/>
                        </a:lnSpc>
                      </a:pPr>
                      <a:r>
                        <a:rPr lang="fr-FR" sz="1400" u="none" strike="noStrike">
                          <a:effectLst/>
                        </a:rPr>
                        <a:t>V 4.10.00 ou version antérieure</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67049264"/>
                  </a:ext>
                </a:extLst>
              </a:tr>
              <a:tr h="314773">
                <a:tc>
                  <a:txBody>
                    <a:bodyPr/>
                    <a:lstStyle/>
                    <a:p>
                      <a:pPr algn="ctr" rtl="0" fontAlgn="ctr">
                        <a:lnSpc>
                          <a:spcPct val="100000"/>
                        </a:lnSpc>
                      </a:pPr>
                      <a:r>
                        <a:rPr lang="fr-FR" sz="1600" b="1" u="none" strike="noStrike">
                          <a:effectLst/>
                        </a:rPr>
                        <a:t>QRN</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fontAlgn="ctr">
                        <a:lnSpc>
                          <a:spcPct val="100000"/>
                        </a:lnSpc>
                      </a:pPr>
                      <a:r>
                        <a:rPr lang="fr-FR" sz="1600" u="none" strike="noStrike">
                          <a:effectLst/>
                        </a:rPr>
                        <a:t> 430S</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lnSpc>
                          <a:spcPct val="100000"/>
                        </a:lnSpc>
                      </a:pPr>
                      <a:r>
                        <a:rPr lang="fr-FR" sz="1400" u="none" strike="noStrike">
                          <a:effectLst/>
                        </a:rPr>
                        <a:t>V 4.10.00 ou version antérieure</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6672494"/>
                  </a:ext>
                </a:extLst>
              </a:tr>
              <a:tr h="314773">
                <a:tc>
                  <a:txBody>
                    <a:bodyPr/>
                    <a:lstStyle/>
                    <a:p>
                      <a:pPr algn="ctr" rtl="0" fontAlgn="ctr">
                        <a:lnSpc>
                          <a:spcPct val="100000"/>
                        </a:lnSpc>
                      </a:pPr>
                      <a:r>
                        <a:rPr lang="fr-FR" sz="1600" b="1" u="none" strike="noStrike">
                          <a:effectLst/>
                        </a:rPr>
                        <a:t>HRX</a:t>
                      </a:r>
                    </a:p>
                  </a:txBody>
                  <a:tcPr marL="4233" marR="4233" marT="4233"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l" rtl="0" fontAlgn="ctr">
                        <a:lnSpc>
                          <a:spcPct val="100000"/>
                        </a:lnSpc>
                      </a:pPr>
                      <a:r>
                        <a:rPr lang="fr-FR" sz="1600" u="none" strike="noStrike" dirty="0" smtClean="0">
                          <a:effectLst/>
                        </a:rPr>
                        <a:t> </a:t>
                      </a:r>
                      <a:r>
                        <a:rPr lang="fr-FR" sz="1600" u="none" strike="noStrike" dirty="0">
                          <a:effectLst/>
                        </a:rPr>
                        <a:t>435, 434</a:t>
                      </a:r>
                    </a:p>
                  </a:txBody>
                  <a:tcPr marL="4233" marR="4233" marT="4233"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ctr" fontAlgn="ctr">
                        <a:lnSpc>
                          <a:spcPct val="100000"/>
                        </a:lnSpc>
                      </a:pPr>
                      <a:r>
                        <a:rPr lang="fr-FR" sz="1400" u="none" strike="noStrike" dirty="0">
                          <a:effectLst/>
                        </a:rPr>
                        <a:t>V 4.09.00 ou version antérieure</a:t>
                      </a:r>
                    </a:p>
                  </a:txBody>
                  <a:tcPr marL="4233" marR="4233" marT="4233"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304669683"/>
                  </a:ext>
                </a:extLst>
              </a:tr>
            </a:tbl>
          </a:graphicData>
        </a:graphic>
      </p:graphicFrame>
      <p:sp>
        <p:nvSpPr>
          <p:cNvPr id="5" name="내용 개체 틀 2"/>
          <p:cNvSpPr txBox="1">
            <a:spLocks/>
          </p:cNvSpPr>
          <p:nvPr/>
        </p:nvSpPr>
        <p:spPr>
          <a:xfrm>
            <a:off x="347585" y="976536"/>
            <a:ext cx="11522075" cy="1079500"/>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fr-FR" b="1" dirty="0">
                <a:solidFill>
                  <a:schemeClr val="accent2"/>
                </a:solidFill>
                <a:latin typeface="+mn-ea"/>
                <a:ea typeface="+mn-ea"/>
                <a:cs typeface="Arial" panose="020B0604020202020204" pitchFamily="34" charset="0"/>
              </a:rPr>
              <a:t>Modèles cibles pour les changements DDNS/P2P</a:t>
            </a:r>
          </a:p>
          <a:p>
            <a:pPr indent="-144000">
              <a:lnSpc>
                <a:spcPct val="150000"/>
              </a:lnSpc>
              <a:spcBef>
                <a:spcPts val="0"/>
              </a:spcBef>
              <a:buFont typeface="맑은 고딕" panose="020B0503020000020004" pitchFamily="50" charset="-127"/>
              <a:buChar char="-"/>
            </a:pPr>
            <a:r>
              <a:rPr lang="fr-FR" sz="1400" dirty="0">
                <a:latin typeface="+mn-ea"/>
                <a:cs typeface="Arial" panose="020B0604020202020204" pitchFamily="34" charset="0"/>
              </a:rPr>
              <a:t>Les produits ci-dessous doivent être vérifiés avec les détails du guide s'ils doivent faire l'objet d'une mise à jour logicielle vers des versions supérieures à celles indiquées.</a:t>
            </a: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7" name="내용 개체 틀 4"/>
          <p:cNvSpPr txBox="1">
            <a:spLocks/>
          </p:cNvSpPr>
          <p:nvPr/>
        </p:nvSpPr>
        <p:spPr>
          <a:xfrm>
            <a:off x="11066763" y="6562048"/>
            <a:ext cx="790150" cy="288000"/>
          </a:xfrm>
          <a:prstGeom prst="rect">
            <a:avLst/>
          </a:prstGeom>
        </p:spPr>
        <p:txBody>
          <a:bodyPr vert="horz" lIns="0" tIns="0" rIns="0" bIns="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spTree>
    <p:extLst>
      <p:ext uri="{BB962C8B-B14F-4D97-AF65-F5344CB8AC3E}">
        <p14:creationId xmlns:p14="http://schemas.microsoft.com/office/powerpoint/2010/main" val="254759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p:cNvSpPr txBox="1">
            <a:spLocks/>
          </p:cNvSpPr>
          <p:nvPr/>
        </p:nvSpPr>
        <p:spPr>
          <a:xfrm>
            <a:off x="320358" y="3334814"/>
            <a:ext cx="7783736" cy="10800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dirty="0">
                <a:solidFill>
                  <a:schemeClr val="bg1"/>
                </a:solidFill>
                <a:latin typeface="+mj-ea"/>
                <a:ea typeface="+mj-ea"/>
                <a:cs typeface="Arial" panose="020B0604020202020204" pitchFamily="34" charset="0"/>
              </a:rPr>
              <a:t>2. Comment réinitialiser le DDNS/P2P</a:t>
            </a:r>
          </a:p>
        </p:txBody>
      </p:sp>
      <p:pic>
        <p:nvPicPr>
          <p:cNvPr id="8" name="그림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9" name="내용 개체 틀 4"/>
          <p:cNvSpPr txBox="1">
            <a:spLocks/>
          </p:cNvSpPr>
          <p:nvPr/>
        </p:nvSpPr>
        <p:spPr>
          <a:xfrm>
            <a:off x="11066763" y="6562048"/>
            <a:ext cx="790150" cy="288000"/>
          </a:xfrm>
          <a:prstGeom prst="rect">
            <a:avLst/>
          </a:prstGeom>
        </p:spPr>
        <p:txBody>
          <a:bodyPr vert="horz" lIns="0" tIns="0" rIns="0" bIns="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spTree>
    <p:extLst>
      <p:ext uri="{BB962C8B-B14F-4D97-AF65-F5344CB8AC3E}">
        <p14:creationId xmlns:p14="http://schemas.microsoft.com/office/powerpoint/2010/main" val="206281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fr-FR"/>
              <a:t>2-1. Vérifier l'état d'utilisation des fonctions</a:t>
            </a:r>
          </a:p>
        </p:txBody>
      </p:sp>
      <p:sp>
        <p:nvSpPr>
          <p:cNvPr id="24"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fr-FR" sz="1800" b="1">
                <a:solidFill>
                  <a:srgbClr val="F37321"/>
                </a:solidFill>
                <a:latin typeface="+mn-ea"/>
                <a:ea typeface="+mn-ea"/>
                <a:cs typeface="Arial" panose="020B0604020202020204" pitchFamily="34" charset="0"/>
              </a:rPr>
              <a:t>  État actuel de l'utilisation et mesures</a:t>
            </a:r>
          </a:p>
          <a:p>
            <a:pPr indent="-144000">
              <a:lnSpc>
                <a:spcPct val="150000"/>
              </a:lnSpc>
              <a:spcBef>
                <a:spcPts val="0"/>
              </a:spcBef>
              <a:buFont typeface="맑은 고딕" panose="020B0503020000020004" pitchFamily="50" charset="-127"/>
              <a:buChar char="-"/>
            </a:pPr>
            <a:r>
              <a:rPr lang="fr-FR" sz="1400">
                <a:latin typeface="+mn-ea"/>
                <a:ea typeface="+mn-ea"/>
                <a:cs typeface="Arial" panose="020B0604020202020204" pitchFamily="34" charset="0"/>
              </a:rPr>
              <a:t>Vérifiez les mesures à prendre pour maintenir l'environnement dans le même état qu'avant la mise à jour du logiciel.</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sp>
        <p:nvSpPr>
          <p:cNvPr id="19" name="직사각형 18"/>
          <p:cNvSpPr/>
          <p:nvPr/>
        </p:nvSpPr>
        <p:spPr>
          <a:xfrm>
            <a:off x="1086213" y="5943397"/>
            <a:ext cx="2706958" cy="461665"/>
          </a:xfrm>
          <a:prstGeom prst="rect">
            <a:avLst/>
          </a:prstGeom>
        </p:spPr>
        <p:txBody>
          <a:bodyPr wrap="none">
            <a:spAutoFit/>
          </a:bodyPr>
          <a:lstStyle/>
          <a:p>
            <a:pPr algn="r"/>
            <a:r>
              <a:rPr lang="fr-FR" sz="1200" b="1" dirty="0"/>
              <a:t>Si le DDNS et le P2P doivent être </a:t>
            </a:r>
            <a:br>
              <a:rPr lang="fr-FR" sz="1200" b="1" dirty="0"/>
            </a:br>
            <a:r>
              <a:rPr lang="fr-FR" sz="1200" b="1" dirty="0"/>
              <a:t>utilisés pour la première fois</a:t>
            </a:r>
          </a:p>
        </p:txBody>
      </p:sp>
      <p:sp>
        <p:nvSpPr>
          <p:cNvPr id="20" name="모서리가 둥근 직사각형 19"/>
          <p:cNvSpPr/>
          <p:nvPr/>
        </p:nvSpPr>
        <p:spPr>
          <a:xfrm>
            <a:off x="3041972" y="5703906"/>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200" b="1"/>
              <a:t>Cas 4</a:t>
            </a:r>
          </a:p>
        </p:txBody>
      </p:sp>
      <p:sp>
        <p:nvSpPr>
          <p:cNvPr id="22" name="직사각형 21"/>
          <p:cNvSpPr/>
          <p:nvPr/>
        </p:nvSpPr>
        <p:spPr>
          <a:xfrm>
            <a:off x="1037288" y="5047525"/>
            <a:ext cx="2755883" cy="276999"/>
          </a:xfrm>
          <a:prstGeom prst="rect">
            <a:avLst/>
          </a:prstGeom>
        </p:spPr>
        <p:txBody>
          <a:bodyPr wrap="none">
            <a:spAutoFit/>
          </a:bodyPr>
          <a:lstStyle/>
          <a:p>
            <a:pPr algn="r"/>
            <a:r>
              <a:rPr lang="fr-FR" sz="1200" b="1"/>
              <a:t>Si le DDNS et le P2P sont utilisés</a:t>
            </a:r>
          </a:p>
        </p:txBody>
      </p:sp>
      <p:sp>
        <p:nvSpPr>
          <p:cNvPr id="23" name="모서리가 둥근 직사각형 22"/>
          <p:cNvSpPr/>
          <p:nvPr/>
        </p:nvSpPr>
        <p:spPr>
          <a:xfrm>
            <a:off x="3041972" y="4808034"/>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200" b="1"/>
              <a:t>Cas 3</a:t>
            </a:r>
          </a:p>
        </p:txBody>
      </p:sp>
      <p:sp>
        <p:nvSpPr>
          <p:cNvPr id="26" name="직사각형 25"/>
          <p:cNvSpPr/>
          <p:nvPr/>
        </p:nvSpPr>
        <p:spPr>
          <a:xfrm>
            <a:off x="1781081" y="4151654"/>
            <a:ext cx="2012090" cy="276999"/>
          </a:xfrm>
          <a:prstGeom prst="rect">
            <a:avLst/>
          </a:prstGeom>
        </p:spPr>
        <p:txBody>
          <a:bodyPr wrap="none">
            <a:spAutoFit/>
          </a:bodyPr>
          <a:lstStyle/>
          <a:p>
            <a:pPr algn="r"/>
            <a:r>
              <a:rPr lang="fr-FR" sz="1200" b="1"/>
              <a:t>Si seul le P2P est utilisé</a:t>
            </a:r>
          </a:p>
        </p:txBody>
      </p:sp>
      <p:sp>
        <p:nvSpPr>
          <p:cNvPr id="27" name="모서리가 둥근 직사각형 26"/>
          <p:cNvSpPr/>
          <p:nvPr/>
        </p:nvSpPr>
        <p:spPr>
          <a:xfrm>
            <a:off x="3041972" y="3912163"/>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200" b="1"/>
              <a:t>Cas 2</a:t>
            </a:r>
          </a:p>
        </p:txBody>
      </p:sp>
      <p:sp>
        <p:nvSpPr>
          <p:cNvPr id="29" name="직사각형 28"/>
          <p:cNvSpPr/>
          <p:nvPr/>
        </p:nvSpPr>
        <p:spPr>
          <a:xfrm>
            <a:off x="1619178" y="3255782"/>
            <a:ext cx="2173993" cy="276999"/>
          </a:xfrm>
          <a:prstGeom prst="rect">
            <a:avLst/>
          </a:prstGeom>
        </p:spPr>
        <p:txBody>
          <a:bodyPr wrap="none">
            <a:spAutoFit/>
          </a:bodyPr>
          <a:lstStyle/>
          <a:p>
            <a:pPr algn="r"/>
            <a:r>
              <a:rPr lang="fr-FR" sz="1200" b="1"/>
              <a:t>Si seul le DDNS est utilisé</a:t>
            </a:r>
          </a:p>
        </p:txBody>
      </p:sp>
      <p:sp>
        <p:nvSpPr>
          <p:cNvPr id="30" name="모서리가 둥근 직사각형 29"/>
          <p:cNvSpPr/>
          <p:nvPr/>
        </p:nvSpPr>
        <p:spPr>
          <a:xfrm>
            <a:off x="3041972" y="3016291"/>
            <a:ext cx="751199" cy="239491"/>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200" b="1"/>
              <a:t>Cas 1</a:t>
            </a:r>
          </a:p>
        </p:txBody>
      </p:sp>
      <p:sp>
        <p:nvSpPr>
          <p:cNvPr id="32" name="직사각형 31"/>
          <p:cNvSpPr/>
          <p:nvPr/>
        </p:nvSpPr>
        <p:spPr>
          <a:xfrm>
            <a:off x="3967642" y="2131174"/>
            <a:ext cx="889988" cy="261610"/>
          </a:xfrm>
          <a:prstGeom prst="rect">
            <a:avLst/>
          </a:prstGeom>
        </p:spPr>
        <p:txBody>
          <a:bodyPr wrap="none" anchor="b">
            <a:spAutoFit/>
          </a:bodyPr>
          <a:lstStyle/>
          <a:p>
            <a:pPr algn="ctr"/>
            <a:r>
              <a:rPr lang="fr-FR" sz="1100" i="1">
                <a:solidFill>
                  <a:schemeClr val="tx1">
                    <a:lumMod val="85000"/>
                    <a:lumOff val="15000"/>
                  </a:schemeClr>
                </a:solidFill>
              </a:rPr>
              <a:t>Mettre à niveau</a:t>
            </a:r>
          </a:p>
        </p:txBody>
      </p:sp>
      <p:sp>
        <p:nvSpPr>
          <p:cNvPr id="34" name="직사각형 33"/>
          <p:cNvSpPr/>
          <p:nvPr/>
        </p:nvSpPr>
        <p:spPr>
          <a:xfrm>
            <a:off x="5359533" y="1977286"/>
            <a:ext cx="995785" cy="415498"/>
          </a:xfrm>
          <a:prstGeom prst="rect">
            <a:avLst/>
          </a:prstGeom>
        </p:spPr>
        <p:txBody>
          <a:bodyPr wrap="none" anchor="b">
            <a:spAutoFit/>
          </a:bodyPr>
          <a:lstStyle/>
          <a:p>
            <a:pPr algn="ctr"/>
            <a:r>
              <a:rPr lang="fr-FR" sz="1050" i="1" dirty="0">
                <a:solidFill>
                  <a:schemeClr val="tx1">
                    <a:lumMod val="85000"/>
                    <a:lumOff val="15000"/>
                  </a:schemeClr>
                </a:solidFill>
              </a:rPr>
              <a:t>Activer le </a:t>
            </a:r>
            <a:br>
              <a:rPr lang="fr-FR" sz="1050" i="1" dirty="0">
                <a:solidFill>
                  <a:schemeClr val="tx1">
                    <a:lumMod val="85000"/>
                    <a:lumOff val="15000"/>
                  </a:schemeClr>
                </a:solidFill>
              </a:rPr>
            </a:br>
            <a:r>
              <a:rPr lang="fr-FR" sz="1050" i="1" dirty="0">
                <a:solidFill>
                  <a:schemeClr val="tx1">
                    <a:lumMod val="85000"/>
                    <a:lumOff val="15000"/>
                  </a:schemeClr>
                </a:solidFill>
              </a:rPr>
              <a:t>DDNS et P2P</a:t>
            </a:r>
          </a:p>
        </p:txBody>
      </p:sp>
      <p:sp>
        <p:nvSpPr>
          <p:cNvPr id="36" name="직사각형 35"/>
          <p:cNvSpPr/>
          <p:nvPr/>
        </p:nvSpPr>
        <p:spPr>
          <a:xfrm>
            <a:off x="6505643" y="1977286"/>
            <a:ext cx="1330814" cy="415498"/>
          </a:xfrm>
          <a:prstGeom prst="rect">
            <a:avLst/>
          </a:prstGeom>
        </p:spPr>
        <p:txBody>
          <a:bodyPr wrap="none" anchor="b">
            <a:spAutoFit/>
          </a:bodyPr>
          <a:lstStyle/>
          <a:p>
            <a:pPr algn="ctr"/>
            <a:r>
              <a:rPr lang="fr-FR" sz="1050" i="1" dirty="0">
                <a:solidFill>
                  <a:schemeClr val="tx1">
                    <a:lumMod val="85000"/>
                    <a:lumOff val="15000"/>
                  </a:schemeClr>
                </a:solidFill>
              </a:rPr>
              <a:t>Vérifier un nouvel </a:t>
            </a:r>
            <a:br>
              <a:rPr lang="fr-FR" sz="1050" i="1" dirty="0">
                <a:solidFill>
                  <a:schemeClr val="tx1">
                    <a:lumMod val="85000"/>
                    <a:lumOff val="15000"/>
                  </a:schemeClr>
                </a:solidFill>
              </a:rPr>
            </a:br>
            <a:r>
              <a:rPr lang="fr-FR" sz="1050" i="1" dirty="0">
                <a:solidFill>
                  <a:schemeClr val="tx1">
                    <a:lumMod val="85000"/>
                    <a:lumOff val="15000"/>
                  </a:schemeClr>
                </a:solidFill>
              </a:rPr>
              <a:t>ID DDNS</a:t>
            </a:r>
          </a:p>
        </p:txBody>
      </p:sp>
      <p:sp>
        <p:nvSpPr>
          <p:cNvPr id="38" name="직사각형 37"/>
          <p:cNvSpPr/>
          <p:nvPr/>
        </p:nvSpPr>
        <p:spPr>
          <a:xfrm>
            <a:off x="7885339" y="1977286"/>
            <a:ext cx="1439817" cy="415498"/>
          </a:xfrm>
          <a:prstGeom prst="rect">
            <a:avLst/>
          </a:prstGeom>
        </p:spPr>
        <p:txBody>
          <a:bodyPr wrap="none" anchor="b">
            <a:spAutoFit/>
          </a:bodyPr>
          <a:lstStyle/>
          <a:p>
            <a:pPr algn="ctr"/>
            <a:r>
              <a:rPr lang="fr-FR" sz="1050" i="1" dirty="0">
                <a:solidFill>
                  <a:schemeClr val="tx1">
                    <a:lumMod val="85000"/>
                    <a:lumOff val="15000"/>
                  </a:schemeClr>
                </a:solidFill>
              </a:rPr>
              <a:t>Supprimer le </a:t>
            </a:r>
            <a:br>
              <a:rPr lang="fr-FR" sz="1050" i="1" dirty="0">
                <a:solidFill>
                  <a:schemeClr val="tx1">
                    <a:lumMod val="85000"/>
                    <a:lumOff val="15000"/>
                  </a:schemeClr>
                </a:solidFill>
              </a:rPr>
            </a:br>
            <a:r>
              <a:rPr lang="fr-FR" sz="1050" i="1" dirty="0">
                <a:solidFill>
                  <a:schemeClr val="tx1">
                    <a:lumMod val="85000"/>
                    <a:lumOff val="15000"/>
                  </a:schemeClr>
                </a:solidFill>
              </a:rPr>
              <a:t>NVR de l'application</a:t>
            </a:r>
          </a:p>
        </p:txBody>
      </p:sp>
      <p:sp>
        <p:nvSpPr>
          <p:cNvPr id="40" name="직사각형 39"/>
          <p:cNvSpPr/>
          <p:nvPr/>
        </p:nvSpPr>
        <p:spPr>
          <a:xfrm>
            <a:off x="9204589" y="1977286"/>
            <a:ext cx="1715533" cy="415498"/>
          </a:xfrm>
          <a:prstGeom prst="rect">
            <a:avLst/>
          </a:prstGeom>
        </p:spPr>
        <p:txBody>
          <a:bodyPr wrap="none" anchor="b">
            <a:spAutoFit/>
          </a:bodyPr>
          <a:lstStyle/>
          <a:p>
            <a:pPr algn="ctr"/>
            <a:r>
              <a:rPr lang="fr-FR" sz="1050" i="1" dirty="0">
                <a:solidFill>
                  <a:schemeClr val="tx1">
                    <a:lumMod val="85000"/>
                    <a:lumOff val="15000"/>
                  </a:schemeClr>
                </a:solidFill>
              </a:rPr>
              <a:t>Réenregistrer le NVR en </a:t>
            </a:r>
            <a:br>
              <a:rPr lang="fr-FR" sz="1050" i="1" dirty="0">
                <a:solidFill>
                  <a:schemeClr val="tx1">
                    <a:lumMod val="85000"/>
                    <a:lumOff val="15000"/>
                  </a:schemeClr>
                </a:solidFill>
              </a:rPr>
            </a:br>
            <a:r>
              <a:rPr lang="fr-FR" sz="1050" i="1" dirty="0">
                <a:solidFill>
                  <a:schemeClr val="tx1">
                    <a:lumMod val="85000"/>
                    <a:lumOff val="15000"/>
                  </a:schemeClr>
                </a:solidFill>
              </a:rPr>
              <a:t>utilisant un nouveau QR</a:t>
            </a:r>
          </a:p>
        </p:txBody>
      </p:sp>
      <p:cxnSp>
        <p:nvCxnSpPr>
          <p:cNvPr id="6" name="직선 연결선 5"/>
          <p:cNvCxnSpPr/>
          <p:nvPr/>
        </p:nvCxnSpPr>
        <p:spPr>
          <a:xfrm>
            <a:off x="3967642" y="3281416"/>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3976361" y="4170408"/>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3976361" y="5091670"/>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3967642" y="6054484"/>
            <a:ext cx="6826028"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 name="그룹 9"/>
          <p:cNvGrpSpPr/>
          <p:nvPr/>
        </p:nvGrpSpPr>
        <p:grpSpPr>
          <a:xfrm>
            <a:off x="4442690" y="2712721"/>
            <a:ext cx="5550080" cy="3829394"/>
            <a:chOff x="4012058" y="2900523"/>
            <a:chExt cx="4403704" cy="3388770"/>
          </a:xfrm>
        </p:grpSpPr>
        <p:cxnSp>
          <p:nvCxnSpPr>
            <p:cNvPr id="11" name="직선 연결선 10"/>
            <p:cNvCxnSpPr/>
            <p:nvPr/>
          </p:nvCxnSpPr>
          <p:spPr>
            <a:xfrm>
              <a:off x="4012058"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5112984"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6213910"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7314836"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8415762" y="2900523"/>
              <a:ext cx="0" cy="338877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3" name="타원 32"/>
          <p:cNvSpPr/>
          <p:nvPr/>
        </p:nvSpPr>
        <p:spPr>
          <a:xfrm>
            <a:off x="4264959"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1</a:t>
            </a:r>
          </a:p>
        </p:txBody>
      </p:sp>
      <p:sp>
        <p:nvSpPr>
          <p:cNvPr id="35" name="타원 34"/>
          <p:cNvSpPr/>
          <p:nvPr/>
        </p:nvSpPr>
        <p:spPr>
          <a:xfrm>
            <a:off x="5645645"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2</a:t>
            </a:r>
          </a:p>
        </p:txBody>
      </p:sp>
      <p:sp>
        <p:nvSpPr>
          <p:cNvPr id="37" name="타원 36"/>
          <p:cNvSpPr/>
          <p:nvPr/>
        </p:nvSpPr>
        <p:spPr>
          <a:xfrm>
            <a:off x="7039997"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3</a:t>
            </a:r>
          </a:p>
        </p:txBody>
      </p:sp>
      <p:sp>
        <p:nvSpPr>
          <p:cNvPr id="39" name="타원 38"/>
          <p:cNvSpPr/>
          <p:nvPr/>
        </p:nvSpPr>
        <p:spPr>
          <a:xfrm>
            <a:off x="8427517" y="2422945"/>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4</a:t>
            </a:r>
          </a:p>
        </p:txBody>
      </p:sp>
      <p:sp>
        <p:nvSpPr>
          <p:cNvPr id="42" name="타원 41"/>
          <p:cNvSpPr/>
          <p:nvPr/>
        </p:nvSpPr>
        <p:spPr>
          <a:xfrm>
            <a:off x="5651731" y="310492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2</a:t>
            </a:r>
          </a:p>
        </p:txBody>
      </p:sp>
      <p:sp>
        <p:nvSpPr>
          <p:cNvPr id="44" name="타원 43"/>
          <p:cNvSpPr/>
          <p:nvPr/>
        </p:nvSpPr>
        <p:spPr>
          <a:xfrm>
            <a:off x="5658563"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2</a:t>
            </a:r>
          </a:p>
        </p:txBody>
      </p:sp>
      <p:sp>
        <p:nvSpPr>
          <p:cNvPr id="45" name="타원 44"/>
          <p:cNvSpPr/>
          <p:nvPr/>
        </p:nvSpPr>
        <p:spPr>
          <a:xfrm>
            <a:off x="7039248"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3</a:t>
            </a:r>
          </a:p>
        </p:txBody>
      </p:sp>
      <p:sp>
        <p:nvSpPr>
          <p:cNvPr id="46" name="타원 45"/>
          <p:cNvSpPr/>
          <p:nvPr/>
        </p:nvSpPr>
        <p:spPr>
          <a:xfrm>
            <a:off x="8433601"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4</a:t>
            </a:r>
          </a:p>
        </p:txBody>
      </p:sp>
      <p:sp>
        <p:nvSpPr>
          <p:cNvPr id="47" name="타원 46"/>
          <p:cNvSpPr/>
          <p:nvPr/>
        </p:nvSpPr>
        <p:spPr>
          <a:xfrm>
            <a:off x="9821121" y="400079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5</a:t>
            </a:r>
          </a:p>
        </p:txBody>
      </p:sp>
      <p:sp>
        <p:nvSpPr>
          <p:cNvPr id="49" name="타원 48"/>
          <p:cNvSpPr/>
          <p:nvPr/>
        </p:nvSpPr>
        <p:spPr>
          <a:xfrm>
            <a:off x="5651728"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2</a:t>
            </a:r>
          </a:p>
        </p:txBody>
      </p:sp>
      <p:sp>
        <p:nvSpPr>
          <p:cNvPr id="50" name="타원 49"/>
          <p:cNvSpPr/>
          <p:nvPr/>
        </p:nvSpPr>
        <p:spPr>
          <a:xfrm>
            <a:off x="8426766"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4</a:t>
            </a:r>
          </a:p>
        </p:txBody>
      </p:sp>
      <p:sp>
        <p:nvSpPr>
          <p:cNvPr id="51" name="타원 50"/>
          <p:cNvSpPr/>
          <p:nvPr/>
        </p:nvSpPr>
        <p:spPr>
          <a:xfrm>
            <a:off x="9814286" y="4896670"/>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5</a:t>
            </a:r>
          </a:p>
        </p:txBody>
      </p:sp>
      <p:sp>
        <p:nvSpPr>
          <p:cNvPr id="53" name="타원 52"/>
          <p:cNvSpPr/>
          <p:nvPr/>
        </p:nvSpPr>
        <p:spPr>
          <a:xfrm>
            <a:off x="5651728"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2</a:t>
            </a:r>
          </a:p>
        </p:txBody>
      </p:sp>
      <p:sp>
        <p:nvSpPr>
          <p:cNvPr id="54" name="타원 53"/>
          <p:cNvSpPr/>
          <p:nvPr/>
        </p:nvSpPr>
        <p:spPr>
          <a:xfrm>
            <a:off x="7032414"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3</a:t>
            </a:r>
          </a:p>
        </p:txBody>
      </p:sp>
      <p:sp>
        <p:nvSpPr>
          <p:cNvPr id="55" name="타원 54"/>
          <p:cNvSpPr/>
          <p:nvPr/>
        </p:nvSpPr>
        <p:spPr>
          <a:xfrm>
            <a:off x="9814286" y="5884875"/>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5</a:t>
            </a:r>
          </a:p>
        </p:txBody>
      </p:sp>
      <p:sp>
        <p:nvSpPr>
          <p:cNvPr id="56" name="오른쪽 화살표 55"/>
          <p:cNvSpPr/>
          <p:nvPr/>
        </p:nvSpPr>
        <p:spPr>
          <a:xfrm>
            <a:off x="4646554" y="320343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오른쪽 화살표 56"/>
          <p:cNvSpPr/>
          <p:nvPr/>
        </p:nvSpPr>
        <p:spPr>
          <a:xfrm>
            <a:off x="4646554" y="4102160"/>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오른쪽 화살표 57"/>
          <p:cNvSpPr/>
          <p:nvPr/>
        </p:nvSpPr>
        <p:spPr>
          <a:xfrm>
            <a:off x="4646554" y="502655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오른쪽 화살표 58"/>
          <p:cNvSpPr/>
          <p:nvPr/>
        </p:nvSpPr>
        <p:spPr>
          <a:xfrm>
            <a:off x="4646554" y="5986237"/>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오른쪽 화살표 59"/>
          <p:cNvSpPr/>
          <p:nvPr/>
        </p:nvSpPr>
        <p:spPr>
          <a:xfrm>
            <a:off x="6063827" y="4111894"/>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오른쪽 화살표 60"/>
          <p:cNvSpPr/>
          <p:nvPr/>
        </p:nvSpPr>
        <p:spPr>
          <a:xfrm>
            <a:off x="6063827" y="5036290"/>
            <a:ext cx="2313949"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오른쪽 화살표 61"/>
          <p:cNvSpPr/>
          <p:nvPr/>
        </p:nvSpPr>
        <p:spPr>
          <a:xfrm>
            <a:off x="6060116" y="5995971"/>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오른쪽 화살표 62"/>
          <p:cNvSpPr/>
          <p:nvPr/>
        </p:nvSpPr>
        <p:spPr>
          <a:xfrm>
            <a:off x="8832815" y="5032696"/>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오른쪽 화살표 63"/>
          <p:cNvSpPr/>
          <p:nvPr/>
        </p:nvSpPr>
        <p:spPr>
          <a:xfrm>
            <a:off x="7452308" y="5991698"/>
            <a:ext cx="2313949"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오른쪽 화살표 64"/>
          <p:cNvSpPr/>
          <p:nvPr/>
        </p:nvSpPr>
        <p:spPr>
          <a:xfrm>
            <a:off x="7456019" y="4102160"/>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오른쪽 화살표 65"/>
          <p:cNvSpPr/>
          <p:nvPr/>
        </p:nvSpPr>
        <p:spPr>
          <a:xfrm>
            <a:off x="8832815" y="4111894"/>
            <a:ext cx="939805" cy="13649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타원 66"/>
          <p:cNvSpPr/>
          <p:nvPr/>
        </p:nvSpPr>
        <p:spPr>
          <a:xfrm>
            <a:off x="176142" y="993181"/>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a:t>0</a:t>
            </a:r>
          </a:p>
        </p:txBody>
      </p:sp>
      <p:sp>
        <p:nvSpPr>
          <p:cNvPr id="68" name="타원 67"/>
          <p:cNvSpPr/>
          <p:nvPr/>
        </p:nvSpPr>
        <p:spPr>
          <a:xfrm>
            <a:off x="4265025" y="3112536"/>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1</a:t>
            </a:r>
          </a:p>
        </p:txBody>
      </p:sp>
      <p:sp>
        <p:nvSpPr>
          <p:cNvPr id="69" name="타원 68"/>
          <p:cNvSpPr/>
          <p:nvPr/>
        </p:nvSpPr>
        <p:spPr>
          <a:xfrm>
            <a:off x="4271857" y="4008408"/>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1</a:t>
            </a:r>
          </a:p>
        </p:txBody>
      </p:sp>
      <p:sp>
        <p:nvSpPr>
          <p:cNvPr id="70" name="타원 69"/>
          <p:cNvSpPr/>
          <p:nvPr/>
        </p:nvSpPr>
        <p:spPr>
          <a:xfrm>
            <a:off x="4265022" y="4904279"/>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1</a:t>
            </a:r>
          </a:p>
        </p:txBody>
      </p:sp>
      <p:sp>
        <p:nvSpPr>
          <p:cNvPr id="71" name="타원 70"/>
          <p:cNvSpPr/>
          <p:nvPr/>
        </p:nvSpPr>
        <p:spPr>
          <a:xfrm>
            <a:off x="4265022" y="5892484"/>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1</a:t>
            </a:r>
          </a:p>
        </p:txBody>
      </p:sp>
      <p:sp>
        <p:nvSpPr>
          <p:cNvPr id="72" name="타원 71"/>
          <p:cNvSpPr/>
          <p:nvPr/>
        </p:nvSpPr>
        <p:spPr>
          <a:xfrm>
            <a:off x="9821121" y="2425784"/>
            <a:ext cx="324000" cy="324000"/>
          </a:xfrm>
          <a:prstGeom prst="ellipse">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5</a:t>
            </a:r>
          </a:p>
        </p:txBody>
      </p:sp>
    </p:spTree>
    <p:extLst>
      <p:ext uri="{BB962C8B-B14F-4D97-AF65-F5344CB8AC3E}">
        <p14:creationId xmlns:p14="http://schemas.microsoft.com/office/powerpoint/2010/main" val="41897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fr-FR"/>
              <a:t>2-2. Comment procéder à la réinitialisation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pic>
        <p:nvPicPr>
          <p:cNvPr id="6" name="그림 5"/>
          <p:cNvPicPr>
            <a:picLocks noChangeAspect="1"/>
          </p:cNvPicPr>
          <p:nvPr/>
        </p:nvPicPr>
        <p:blipFill>
          <a:blip r:embed="rId3"/>
          <a:stretch>
            <a:fillRect/>
          </a:stretch>
        </p:blipFill>
        <p:spPr>
          <a:xfrm>
            <a:off x="2397916" y="1851738"/>
            <a:ext cx="6025327" cy="3755449"/>
          </a:xfrm>
          <a:prstGeom prst="rect">
            <a:avLst/>
          </a:prstGeom>
        </p:spPr>
      </p:pic>
      <p:sp>
        <p:nvSpPr>
          <p:cNvPr id="8" name="내용 개체 틀 1"/>
          <p:cNvSpPr txBox="1">
            <a:spLocks/>
          </p:cNvSpPr>
          <p:nvPr/>
        </p:nvSpPr>
        <p:spPr>
          <a:xfrm>
            <a:off x="648881" y="1502649"/>
            <a:ext cx="8342396" cy="513940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Mettez à niveau le NVR vers la dernière version.</a:t>
            </a:r>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endParaRPr lang="en-US" altLang="ko-KR" sz="1600" dirty="0"/>
          </a:p>
          <a:p>
            <a:pPr>
              <a:lnSpc>
                <a:spcPct val="130000"/>
              </a:lnSpc>
            </a:pPr>
            <a:r>
              <a:rPr lang="fr-FR" sz="1600" dirty="0"/>
              <a:t>Mettez à niveau l'application Wisenet Mobile vers la dernière version.</a:t>
            </a:r>
          </a:p>
          <a:p>
            <a:pPr marL="457200" lvl="1" indent="0">
              <a:lnSpc>
                <a:spcPct val="130000"/>
              </a:lnSpc>
              <a:buNone/>
            </a:pPr>
            <a:r>
              <a:rPr lang="fr-FR" sz="1600" dirty="0"/>
              <a:t>- Accédez à               ou à                .</a:t>
            </a:r>
          </a:p>
        </p:txBody>
      </p:sp>
      <p:pic>
        <p:nvPicPr>
          <p:cNvPr id="16" name="그림 15"/>
          <p:cNvPicPr>
            <a:picLocks noChangeAspect="1"/>
          </p:cNvPicPr>
          <p:nvPr/>
        </p:nvPicPr>
        <p:blipFill>
          <a:blip r:embed="rId4"/>
          <a:stretch>
            <a:fillRect/>
          </a:stretch>
        </p:blipFill>
        <p:spPr>
          <a:xfrm>
            <a:off x="3851645" y="6050830"/>
            <a:ext cx="1022341" cy="307182"/>
          </a:xfrm>
          <a:prstGeom prst="rect">
            <a:avLst/>
          </a:prstGeom>
        </p:spPr>
      </p:pic>
      <p:pic>
        <p:nvPicPr>
          <p:cNvPr id="17" name="그림 16"/>
          <p:cNvPicPr>
            <a:picLocks noChangeAspect="1"/>
          </p:cNvPicPr>
          <p:nvPr/>
        </p:nvPicPr>
        <p:blipFill>
          <a:blip r:embed="rId5"/>
          <a:stretch>
            <a:fillRect/>
          </a:stretch>
        </p:blipFill>
        <p:spPr>
          <a:xfrm>
            <a:off x="2302732" y="6050830"/>
            <a:ext cx="1022341" cy="291813"/>
          </a:xfrm>
          <a:prstGeom prst="rect">
            <a:avLst/>
          </a:prstGeom>
        </p:spPr>
      </p:pic>
      <p:sp>
        <p:nvSpPr>
          <p:cNvPr id="18" name="직사각형 17"/>
          <p:cNvSpPr/>
          <p:nvPr/>
        </p:nvSpPr>
        <p:spPr>
          <a:xfrm>
            <a:off x="2476620" y="4908823"/>
            <a:ext cx="5554014" cy="35898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fr-FR" sz="1800" b="1" dirty="0">
                <a:solidFill>
                  <a:srgbClr val="F37321"/>
                </a:solidFill>
                <a:latin typeface="+mn-ea"/>
                <a:ea typeface="+mn-ea"/>
                <a:cs typeface="Arial" panose="020B0604020202020204" pitchFamily="34" charset="0"/>
              </a:rPr>
              <a:t>  Mettre à niveau</a:t>
            </a:r>
          </a:p>
        </p:txBody>
      </p:sp>
      <p:sp>
        <p:nvSpPr>
          <p:cNvPr id="22" name="모서리가 둥근 직사각형 21"/>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4</a:t>
            </a:r>
          </a:p>
        </p:txBody>
      </p:sp>
      <p:sp>
        <p:nvSpPr>
          <p:cNvPr id="23" name="모서리가 둥근 직사각형 22"/>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2</a:t>
            </a:r>
          </a:p>
        </p:txBody>
      </p:sp>
      <p:sp>
        <p:nvSpPr>
          <p:cNvPr id="24" name="모서리가 둥근 직사각형 23"/>
          <p:cNvSpPr/>
          <p:nvPr/>
        </p:nvSpPr>
        <p:spPr>
          <a:xfrm>
            <a:off x="9950564" y="102253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1</a:t>
            </a:r>
          </a:p>
        </p:txBody>
      </p:sp>
      <p:sp>
        <p:nvSpPr>
          <p:cNvPr id="25" name="모서리가 둥근 직사각형 24"/>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3</a:t>
            </a:r>
          </a:p>
        </p:txBody>
      </p:sp>
      <p:sp>
        <p:nvSpPr>
          <p:cNvPr id="19" name="타원 18"/>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a:t>1</a:t>
            </a:r>
          </a:p>
        </p:txBody>
      </p:sp>
    </p:spTree>
    <p:extLst>
      <p:ext uri="{BB962C8B-B14F-4D97-AF65-F5344CB8AC3E}">
        <p14:creationId xmlns:p14="http://schemas.microsoft.com/office/powerpoint/2010/main" val="13405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fr-FR"/>
              <a:t>2-2. Comment procéder à la réinitialisation</a:t>
            </a:r>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490" y="6642052"/>
            <a:ext cx="582402" cy="93600"/>
          </a:xfrm>
          <a:prstGeom prst="rect">
            <a:avLst/>
          </a:prstGeom>
        </p:spPr>
      </p:pic>
      <p:sp>
        <p:nvSpPr>
          <p:cNvPr id="14" name="내용 개체 틀 4"/>
          <p:cNvSpPr txBox="1">
            <a:spLocks/>
          </p:cNvSpPr>
          <p:nvPr/>
        </p:nvSpPr>
        <p:spPr>
          <a:xfrm>
            <a:off x="11066763" y="6562048"/>
            <a:ext cx="790150" cy="288000"/>
          </a:xfrm>
          <a:prstGeom prst="rect">
            <a:avLst/>
          </a:prstGeom>
        </p:spPr>
        <p:txBody>
          <a:bodyPr vert="horz" lIns="0" tIns="0" rIns="0" bIns="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fr-FR" sz="1000" b="1">
                <a:solidFill>
                  <a:schemeClr val="bg1">
                    <a:lumMod val="65000"/>
                  </a:schemeClr>
                </a:solidFill>
                <a:latin typeface="Arial" panose="020B0604020202020204" pitchFamily="34" charset="0"/>
                <a:ea typeface="나눔고딕" panose="020D0604000000000000" pitchFamily="50" charset="-127"/>
                <a:cs typeface="Arial" panose="020B0604020202020204" pitchFamily="34" charset="0"/>
              </a:rPr>
              <a:t>PARTENAIRE</a:t>
            </a:r>
          </a:p>
        </p:txBody>
      </p:sp>
      <p:grpSp>
        <p:nvGrpSpPr>
          <p:cNvPr id="3" name="그룹 2"/>
          <p:cNvGrpSpPr/>
          <p:nvPr/>
        </p:nvGrpSpPr>
        <p:grpSpPr>
          <a:xfrm>
            <a:off x="1919652" y="2066091"/>
            <a:ext cx="8088872" cy="4413680"/>
            <a:chOff x="830685" y="1431173"/>
            <a:chExt cx="9144000" cy="5208922"/>
          </a:xfrm>
        </p:grpSpPr>
        <p:grpSp>
          <p:nvGrpSpPr>
            <p:cNvPr id="12" name="그룹 11"/>
            <p:cNvGrpSpPr/>
            <p:nvPr/>
          </p:nvGrpSpPr>
          <p:grpSpPr>
            <a:xfrm>
              <a:off x="830685" y="1431173"/>
              <a:ext cx="9144000" cy="5208922"/>
              <a:chOff x="0" y="1649078"/>
              <a:chExt cx="9144000" cy="5208922"/>
            </a:xfrm>
          </p:grpSpPr>
          <p:grpSp>
            <p:nvGrpSpPr>
              <p:cNvPr id="15" name="그룹 14"/>
              <p:cNvGrpSpPr/>
              <p:nvPr/>
            </p:nvGrpSpPr>
            <p:grpSpPr>
              <a:xfrm>
                <a:off x="0" y="1649078"/>
                <a:ext cx="9144000" cy="5208922"/>
                <a:chOff x="0" y="1649078"/>
                <a:chExt cx="9144000" cy="5208922"/>
              </a:xfrm>
            </p:grpSpPr>
            <p:pic>
              <p:nvPicPr>
                <p:cNvPr id="17" name="그림 16"/>
                <p:cNvPicPr>
                  <a:picLocks noChangeAspect="1"/>
                </p:cNvPicPr>
                <p:nvPr/>
              </p:nvPicPr>
              <p:blipFill rotWithShape="1">
                <a:blip r:embed="rId3"/>
                <a:srcRect r="17036"/>
                <a:stretch/>
              </p:blipFill>
              <p:spPr>
                <a:xfrm>
                  <a:off x="0" y="1649078"/>
                  <a:ext cx="8652387" cy="5208922"/>
                </a:xfrm>
                <a:prstGeom prst="rect">
                  <a:avLst/>
                </a:prstGeom>
              </p:spPr>
            </p:pic>
            <p:pic>
              <p:nvPicPr>
                <p:cNvPr id="18" name="그림 17"/>
                <p:cNvPicPr>
                  <a:picLocks noChangeAspect="1"/>
                </p:cNvPicPr>
                <p:nvPr/>
              </p:nvPicPr>
              <p:blipFill rotWithShape="1">
                <a:blip r:embed="rId3"/>
                <a:srcRect l="84237"/>
                <a:stretch/>
              </p:blipFill>
              <p:spPr>
                <a:xfrm>
                  <a:off x="7500077" y="1649078"/>
                  <a:ext cx="1643923" cy="5208922"/>
                </a:xfrm>
                <a:prstGeom prst="rect">
                  <a:avLst/>
                </a:prstGeom>
              </p:spPr>
            </p:pic>
          </p:grpSp>
          <p:sp>
            <p:nvSpPr>
              <p:cNvPr id="16" name="직사각형 15"/>
              <p:cNvSpPr/>
              <p:nvPr/>
            </p:nvSpPr>
            <p:spPr>
              <a:xfrm>
                <a:off x="3048000" y="4483510"/>
                <a:ext cx="1474839" cy="255638"/>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9" name="그림 18"/>
            <p:cNvPicPr>
              <a:picLocks noChangeAspect="1"/>
            </p:cNvPicPr>
            <p:nvPr/>
          </p:nvPicPr>
          <p:blipFill>
            <a:blip r:embed="rId4"/>
            <a:stretch>
              <a:fillRect/>
            </a:stretch>
          </p:blipFill>
          <p:spPr>
            <a:xfrm>
              <a:off x="2355146" y="2306239"/>
              <a:ext cx="601765" cy="601765"/>
            </a:xfrm>
            <a:prstGeom prst="ellipse">
              <a:avLst/>
            </a:prstGeom>
            <a:ln w="44450">
              <a:solidFill>
                <a:schemeClr val="accent4"/>
              </a:solidFill>
            </a:ln>
          </p:spPr>
        </p:pic>
        <p:sp>
          <p:nvSpPr>
            <p:cNvPr id="20" name="타원 19"/>
            <p:cNvSpPr/>
            <p:nvPr/>
          </p:nvSpPr>
          <p:spPr>
            <a:xfrm>
              <a:off x="2253509" y="2299517"/>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1</a:t>
              </a:r>
            </a:p>
          </p:txBody>
        </p:sp>
        <p:pic>
          <p:nvPicPr>
            <p:cNvPr id="21" name="그림 20"/>
            <p:cNvPicPr>
              <a:picLocks noChangeAspect="1"/>
            </p:cNvPicPr>
            <p:nvPr/>
          </p:nvPicPr>
          <p:blipFill>
            <a:blip r:embed="rId5"/>
            <a:stretch>
              <a:fillRect/>
            </a:stretch>
          </p:blipFill>
          <p:spPr>
            <a:xfrm>
              <a:off x="6032979" y="5973345"/>
              <a:ext cx="666750" cy="666750"/>
            </a:xfrm>
            <a:prstGeom prst="ellipse">
              <a:avLst/>
            </a:prstGeom>
            <a:ln w="44450">
              <a:solidFill>
                <a:schemeClr val="accent4"/>
              </a:solidFill>
            </a:ln>
          </p:spPr>
        </p:pic>
        <p:sp>
          <p:nvSpPr>
            <p:cNvPr id="22" name="타원 21"/>
            <p:cNvSpPr/>
            <p:nvPr/>
          </p:nvSpPr>
          <p:spPr>
            <a:xfrm>
              <a:off x="5908396" y="5941751"/>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a:t>
              </a:r>
            </a:p>
          </p:txBody>
        </p:sp>
        <p:pic>
          <p:nvPicPr>
            <p:cNvPr id="23" name="그림 22"/>
            <p:cNvPicPr>
              <a:picLocks noChangeAspect="1"/>
            </p:cNvPicPr>
            <p:nvPr/>
          </p:nvPicPr>
          <p:blipFill>
            <a:blip r:embed="rId6"/>
            <a:stretch>
              <a:fillRect/>
            </a:stretch>
          </p:blipFill>
          <p:spPr>
            <a:xfrm>
              <a:off x="4793070" y="3484674"/>
              <a:ext cx="4382973" cy="2073138"/>
            </a:xfrm>
            <a:prstGeom prst="rect">
              <a:avLst/>
            </a:prstGeom>
            <a:ln w="38100">
              <a:solidFill>
                <a:schemeClr val="accent4"/>
              </a:solidFill>
            </a:ln>
          </p:spPr>
        </p:pic>
        <p:sp>
          <p:nvSpPr>
            <p:cNvPr id="25" name="오른쪽 화살표 24"/>
            <p:cNvSpPr/>
            <p:nvPr/>
          </p:nvSpPr>
          <p:spPr>
            <a:xfrm rot="2758259">
              <a:off x="3582287" y="3744200"/>
              <a:ext cx="1337187" cy="58286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7" name="내용 개체 틀 2"/>
          <p:cNvSpPr txBox="1">
            <a:spLocks/>
          </p:cNvSpPr>
          <p:nvPr/>
        </p:nvSpPr>
        <p:spPr>
          <a:xfrm>
            <a:off x="347585" y="917784"/>
            <a:ext cx="11522075" cy="798794"/>
          </a:xfrm>
          <a:prstGeom prst="rect">
            <a:avLst/>
          </a:prstGeom>
        </p:spPr>
        <p:txBody>
          <a:bodyPr vert="horz" lIns="0" tIns="0" rIns="0" bIns="0" rtlCol="0">
            <a:noAutofit/>
          </a:bodyPr>
          <a:lstStyle>
            <a:lvl1pPr marL="0" indent="0" algn="l" defTabSz="914400" rtl="0" eaLnBrk="1" latinLnBrk="1" hangingPunct="1">
              <a:lnSpc>
                <a:spcPct val="90000"/>
              </a:lnSpc>
              <a:spcBef>
                <a:spcPts val="1000"/>
              </a:spcBef>
              <a:buFontTx/>
              <a:buNone/>
              <a:defRPr sz="1600" b="0" kern="1200">
                <a:solidFill>
                  <a:schemeClr val="tx1"/>
                </a:solidFill>
                <a:latin typeface="나눔고딕" panose="020D0604000000000000" pitchFamily="50" charset="-127"/>
                <a:ea typeface="나눔고딕" panose="020D0604000000000000"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lnSpc>
                <a:spcPct val="150000"/>
              </a:lnSpc>
              <a:spcBef>
                <a:spcPts val="0"/>
              </a:spcBef>
              <a:buFont typeface="Arial" panose="020B0604020202020204" pitchFamily="34" charset="0"/>
              <a:buChar char="•"/>
            </a:pPr>
            <a:r>
              <a:rPr lang="fr-FR" sz="1800" b="1" dirty="0">
                <a:solidFill>
                  <a:srgbClr val="F37321"/>
                </a:solidFill>
                <a:latin typeface="+mn-ea"/>
                <a:ea typeface="+mn-ea"/>
                <a:cs typeface="Arial" panose="020B0604020202020204" pitchFamily="34" charset="0"/>
              </a:rPr>
              <a:t>  Activer le DDNS/P2P</a:t>
            </a:r>
          </a:p>
          <a:p>
            <a:pPr indent="-144000">
              <a:lnSpc>
                <a:spcPct val="150000"/>
              </a:lnSpc>
              <a:spcBef>
                <a:spcPts val="0"/>
              </a:spcBef>
              <a:buFont typeface="Arial" panose="020B0604020202020204" pitchFamily="34" charset="0"/>
              <a:buChar char="•"/>
            </a:pPr>
            <a:endParaRPr lang="ko-KR" altLang="en-US" sz="1400" dirty="0">
              <a:latin typeface="+mn-ea"/>
              <a:ea typeface="+mn-ea"/>
              <a:cs typeface="Arial" panose="020B0604020202020204" pitchFamily="34" charset="0"/>
            </a:endParaRPr>
          </a:p>
        </p:txBody>
      </p:sp>
      <p:sp>
        <p:nvSpPr>
          <p:cNvPr id="29" name="내용 개체 틀 1"/>
          <p:cNvSpPr txBox="1">
            <a:spLocks/>
          </p:cNvSpPr>
          <p:nvPr/>
        </p:nvSpPr>
        <p:spPr>
          <a:xfrm>
            <a:off x="602629" y="1641714"/>
            <a:ext cx="11522074" cy="314533"/>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Dans le menu [Configuration] &gt; [Réseau] &gt; [DDNS et P2P] de l'appareil, sélectionnez [Activer]. Le code QR est activé.</a:t>
            </a:r>
          </a:p>
        </p:txBody>
      </p:sp>
      <p:sp>
        <p:nvSpPr>
          <p:cNvPr id="30" name="모서리가 둥근 직사각형 29"/>
          <p:cNvSpPr/>
          <p:nvPr/>
        </p:nvSpPr>
        <p:spPr>
          <a:xfrm>
            <a:off x="10619032" y="1312947"/>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4</a:t>
            </a:r>
          </a:p>
        </p:txBody>
      </p:sp>
      <p:sp>
        <p:nvSpPr>
          <p:cNvPr id="31" name="모서리가 둥근 직사각형 30"/>
          <p:cNvSpPr/>
          <p:nvPr/>
        </p:nvSpPr>
        <p:spPr>
          <a:xfrm>
            <a:off x="10619033" y="1018388"/>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2</a:t>
            </a:r>
          </a:p>
        </p:txBody>
      </p:sp>
      <p:sp>
        <p:nvSpPr>
          <p:cNvPr id="32" name="모서리가 둥근 직사각형 31"/>
          <p:cNvSpPr/>
          <p:nvPr/>
        </p:nvSpPr>
        <p:spPr>
          <a:xfrm>
            <a:off x="9950564" y="102253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1</a:t>
            </a:r>
          </a:p>
        </p:txBody>
      </p:sp>
      <p:sp>
        <p:nvSpPr>
          <p:cNvPr id="33" name="모서리가 둥근 직사각형 32"/>
          <p:cNvSpPr/>
          <p:nvPr/>
        </p:nvSpPr>
        <p:spPr>
          <a:xfrm>
            <a:off x="9950564" y="1317091"/>
            <a:ext cx="616527" cy="2281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t>Cas 3</a:t>
            </a:r>
          </a:p>
        </p:txBody>
      </p:sp>
      <p:sp>
        <p:nvSpPr>
          <p:cNvPr id="5" name="타원 4">
            <a:extLst>
              <a:ext uri="{FF2B5EF4-FFF2-40B4-BE49-F238E27FC236}">
                <a16:creationId xmlns:a16="http://schemas.microsoft.com/office/drawing/2014/main" id="{692A4EBD-ED2D-C5E1-0154-EAAE1585A866}"/>
              </a:ext>
            </a:extLst>
          </p:cNvPr>
          <p:cNvSpPr/>
          <p:nvPr/>
        </p:nvSpPr>
        <p:spPr>
          <a:xfrm>
            <a:off x="185585" y="988947"/>
            <a:ext cx="324000" cy="3240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a:t>2</a:t>
            </a:r>
          </a:p>
        </p:txBody>
      </p:sp>
    </p:spTree>
    <p:extLst>
      <p:ext uri="{BB962C8B-B14F-4D97-AF65-F5344CB8AC3E}">
        <p14:creationId xmlns:p14="http://schemas.microsoft.com/office/powerpoint/2010/main" val="1125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문서" ma:contentTypeID="0x01010063B4DD22F64F5E479A87F31708F9D41F" ma:contentTypeVersion="2" ma:contentTypeDescription="새 문서를 만듭니다." ma:contentTypeScope="" ma:versionID="a6fc5438ad3ae9b76f8c797f5865b05b">
  <xsd:schema xmlns:xsd="http://www.w3.org/2001/XMLSchema" xmlns:xs="http://www.w3.org/2001/XMLSchema" xmlns:p="http://schemas.microsoft.com/office/2006/metadata/properties" xmlns:ns2="2122fd7b-6ac4-45f7-8c40-874bdb36701e" targetNamespace="http://schemas.microsoft.com/office/2006/metadata/properties" ma:root="true" ma:fieldsID="88e1617d2141f8aab1a894ae1f289be7" ns2:_="">
    <xsd:import namespace="2122fd7b-6ac4-45f7-8c40-874bdb36701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2fd7b-6ac4-45f7-8c40-874bdb367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EB033-A813-4582-8C15-2CA055DE502F}">
  <ds:schemaRefs>
    <ds:schemaRef ds:uri="http://schemas.microsoft.com/sharepoint/v3/contenttype/forms"/>
  </ds:schemaRefs>
</ds:datastoreItem>
</file>

<file path=customXml/itemProps2.xml><?xml version="1.0" encoding="utf-8"?>
<ds:datastoreItem xmlns:ds="http://schemas.openxmlformats.org/officeDocument/2006/customXml" ds:itemID="{00C63C6F-CF5B-4A0C-9270-CE2BCF656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22fd7b-6ac4-45f7-8c40-874bdb367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871</TotalTime>
  <Words>1170</Words>
  <Application>Microsoft Office PowerPoint</Application>
  <PresentationFormat>와이드스크린</PresentationFormat>
  <Paragraphs>198</Paragraphs>
  <Slides>15</Slides>
  <Notes>1</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15</vt:i4>
      </vt:variant>
    </vt:vector>
  </HeadingPairs>
  <TitlesOfParts>
    <vt:vector size="19" baseType="lpstr">
      <vt:lpstr>나눔고딕</vt:lpstr>
      <vt:lpstr>맑은 고딕</vt:lpstr>
      <vt:lpstr>Arial</vt:lpstr>
      <vt:lpstr>Office 테마</vt:lpstr>
      <vt:lpstr>PowerPoint 프레젠테이션</vt:lpstr>
      <vt:lpstr>PowerPoint 프레젠테이션</vt:lpstr>
      <vt:lpstr>PowerPoint 프레젠테이션</vt:lpstr>
      <vt:lpstr>1-1. Aperçu des changements de fonction</vt:lpstr>
      <vt:lpstr>1-2. Modèles cibles</vt:lpstr>
      <vt:lpstr>PowerPoint 프레젠테이션</vt:lpstr>
      <vt:lpstr>2-1. Vérifier l'état d'utilisation des fonctions</vt:lpstr>
      <vt:lpstr>2-2. Comment procéder à la réinitialisation</vt:lpstr>
      <vt:lpstr>2-2. Comment procéder à la réinitialisation</vt:lpstr>
      <vt:lpstr>2-2. Comment procéder à la réinitialisation</vt:lpstr>
      <vt:lpstr>2-2. Comment procéder à la réinitialisation</vt:lpstr>
      <vt:lpstr>2-2. Comment procéder à la réinitialisation</vt:lpstr>
      <vt:lpstr>2-3. QUESTIONS ET RÉPONSES</vt:lpstr>
      <vt:lpstr>2-3. QUESTIONS ET RÉPONSES</vt:lpstr>
      <vt:lpstr>PowerPoint 프레젠테이션</vt:lpstr>
    </vt:vector>
  </TitlesOfParts>
  <Company>Hanwha Techwin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김경현(KYUNGHYUN KIM)</dc:creator>
  <cp:lastModifiedBy>김경현(KYUNGHYUN KIM)</cp:lastModifiedBy>
  <cp:revision>127</cp:revision>
  <dcterms:created xsi:type="dcterms:W3CDTF">2022-07-05T06:28:17Z</dcterms:created>
  <dcterms:modified xsi:type="dcterms:W3CDTF">2022-09-13T06:27:05Z</dcterms:modified>
</cp:coreProperties>
</file>