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57" r:id="rId4"/>
    <p:sldId id="258" r:id="rId5"/>
    <p:sldId id="277" r:id="rId6"/>
    <p:sldId id="261" r:id="rId7"/>
    <p:sldId id="267" r:id="rId8"/>
    <p:sldId id="27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3" r:id="rId17"/>
    <p:sldId id="26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96480" autoAdjust="0"/>
  </p:normalViewPr>
  <p:slideViewPr>
    <p:cSldViewPr snapToGrid="0">
      <p:cViewPr varScale="1">
        <p:scale>
          <a:sx n="115" d="100"/>
          <a:sy n="115" d="100"/>
        </p:scale>
        <p:origin x="37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1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413CA-BD1E-42C5-8C30-D3C8A8373F98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459E-C6C0-448D-A99B-41827D27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13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BB84B-C0E3-4999-B39A-F486E6AFCCB0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D513-E348-4B4A-9862-F191E097C8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49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BF3BF-68D0-4269-BE74-00B82E0D8DF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31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88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2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283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74920"/>
          </a:xfrm>
          <a:prstGeom prst="rect">
            <a:avLst/>
          </a:prstGeom>
        </p:spPr>
      </p:pic>
      <p:grpSp>
        <p:nvGrpSpPr>
          <p:cNvPr id="9" name="그룹 8"/>
          <p:cNvGrpSpPr/>
          <p:nvPr userDrawn="1"/>
        </p:nvGrpSpPr>
        <p:grpSpPr>
          <a:xfrm>
            <a:off x="0" y="4590000"/>
            <a:ext cx="12192000" cy="2268000"/>
            <a:chOff x="-1113692" y="4986000"/>
            <a:chExt cx="12192000" cy="2268000"/>
          </a:xfrm>
        </p:grpSpPr>
        <p:sp>
          <p:nvSpPr>
            <p:cNvPr id="10" name="직사각형 9"/>
            <p:cNvSpPr>
              <a:spLocks noChangeAspect="1"/>
            </p:cNvSpPr>
            <p:nvPr userDrawn="1"/>
          </p:nvSpPr>
          <p:spPr>
            <a:xfrm>
              <a:off x="-1113692" y="4986000"/>
              <a:ext cx="12192000" cy="2268000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"/>
            <p:cNvSpPr>
              <a:spLocks noChangeAspect="1"/>
            </p:cNvSpPr>
            <p:nvPr userDrawn="1"/>
          </p:nvSpPr>
          <p:spPr>
            <a:xfrm>
              <a:off x="9734323" y="4986000"/>
              <a:ext cx="1342800" cy="1342800"/>
            </a:xfrm>
            <a:custGeom>
              <a:avLst/>
              <a:gdLst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1440000 h 1440000"/>
                <a:gd name="connsiteX4" fmla="*/ 0 w 1440000"/>
                <a:gd name="connsiteY4" fmla="*/ 0 h 1440000"/>
                <a:gd name="connsiteX0" fmla="*/ 0 w 1440000"/>
                <a:gd name="connsiteY0" fmla="*/ 0 h 1440000"/>
                <a:gd name="connsiteX1" fmla="*/ 1440000 w 1440000"/>
                <a:gd name="connsiteY1" fmla="*/ 0 h 1440000"/>
                <a:gd name="connsiteX2" fmla="*/ 1440000 w 1440000"/>
                <a:gd name="connsiteY2" fmla="*/ 1440000 h 1440000"/>
                <a:gd name="connsiteX3" fmla="*/ 0 w 1440000"/>
                <a:gd name="connsiteY3" fmla="*/ 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0000" h="1440000">
                  <a:moveTo>
                    <a:pt x="0" y="0"/>
                  </a:moveTo>
                  <a:lnTo>
                    <a:pt x="1440000" y="0"/>
                  </a:lnTo>
                  <a:lnTo>
                    <a:pt x="1440000" y="144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7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7" y="364699"/>
            <a:ext cx="895999" cy="14261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83" y="238008"/>
            <a:ext cx="1365114" cy="39599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3" y="6529255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9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4590288"/>
            <a:ext cx="12188952" cy="226771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22" y="552781"/>
            <a:ext cx="1491038" cy="432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8" y="6585133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7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792354"/>
            <a:ext cx="12188952" cy="451713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40"/>
            <a:ext cx="12192000" cy="1493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22" y="552781"/>
            <a:ext cx="1491038" cy="432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584215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597" y="1193784"/>
            <a:ext cx="10080000" cy="720000"/>
          </a:xfrm>
        </p:spPr>
        <p:txBody>
          <a:bodyPr lIns="0" tIns="0" rIns="0" bIns="0" anchor="t" anchorCtr="0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제목을 입력하세요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93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86" y="450640"/>
            <a:ext cx="1118279" cy="324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7" y="6583385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9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585" y="225014"/>
            <a:ext cx="10080000" cy="360000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제목을 입력하세요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35"/>
            <a:ext cx="12192000" cy="1493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0" y="216000"/>
            <a:ext cx="994026" cy="288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6594058"/>
            <a:ext cx="2322000" cy="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3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6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08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53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01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61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09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9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2522-2745-4F48-8654-44C2572B18F3}" type="datetimeFigureOut">
              <a:rPr lang="ko-KR" altLang="en-US" smtClean="0"/>
              <a:t>2022-09-13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3FD3C-2F4A-4984-A79E-4828FBFC7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8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4"/>
          <p:cNvSpPr txBox="1">
            <a:spLocks/>
          </p:cNvSpPr>
          <p:nvPr/>
        </p:nvSpPr>
        <p:spPr>
          <a:xfrm>
            <a:off x="465639" y="5077322"/>
            <a:ext cx="6650313" cy="3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DDNS/P2P Resetting Manual</a:t>
            </a:r>
          </a:p>
        </p:txBody>
      </p:sp>
    </p:spTree>
    <p:extLst>
      <p:ext uri="{BB962C8B-B14F-4D97-AF65-F5344CB8AC3E}">
        <p14:creationId xmlns:p14="http://schemas.microsoft.com/office/powerpoint/2010/main" val="16073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2-2. How to reset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497667" y="3139998"/>
            <a:ext cx="6021642" cy="2848225"/>
            <a:chOff x="2156310" y="2670766"/>
            <a:chExt cx="6021642" cy="2848225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310" y="2670766"/>
              <a:ext cx="6021642" cy="2848225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3483665" y="3795826"/>
              <a:ext cx="459070" cy="461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오른쪽 화살표 32"/>
          <p:cNvSpPr/>
          <p:nvPr/>
        </p:nvSpPr>
        <p:spPr>
          <a:xfrm>
            <a:off x="2897753" y="4294553"/>
            <a:ext cx="1337187" cy="58286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289272" y="435515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New QR code for </a:t>
            </a:r>
          </a:p>
          <a:p>
            <a:pPr algn="r"/>
            <a:r>
              <a:rPr lang="en-US" sz="1200" b="1" dirty="0"/>
              <a:t>P2P registration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8125615" y="3320587"/>
            <a:ext cx="1238864" cy="39329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  <a:alpha val="2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Check out a new DDNS ID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내용 개체 틀 1"/>
          <p:cNvSpPr txBox="1">
            <a:spLocks/>
          </p:cNvSpPr>
          <p:nvPr/>
        </p:nvSpPr>
        <p:spPr>
          <a:xfrm>
            <a:off x="648881" y="1502649"/>
            <a:ext cx="8342396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[Setup] &gt; [Network] &gt; [DDNS&amp;P2P] </a:t>
            </a:r>
          </a:p>
          <a:p>
            <a:r>
              <a:rPr lang="en-US" sz="1600" dirty="0"/>
              <a:t>http://ddns.hanwha-security.com/&lt;Product ID&gt;</a:t>
            </a:r>
          </a:p>
          <a:p>
            <a:pPr lvl="1"/>
            <a:r>
              <a:rPr lang="en-US" sz="1600" dirty="0"/>
              <a:t>You can always check your &lt;Product ID&gt; in the DDNS/P2P menu.</a:t>
            </a:r>
          </a:p>
          <a:p>
            <a:pPr lvl="1"/>
            <a:r>
              <a:rPr lang="en-US" sz="1600" dirty="0"/>
              <a:t>Connection address example: http://ddns.hanwha-security.com/3S1NRGUX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619032" y="1312947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4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9947188" y="1018388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</a:rPr>
              <a:t>Case 1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0619033" y="1018388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2</a:t>
            </a:r>
          </a:p>
        </p:txBody>
      </p:sp>
      <p:sp>
        <p:nvSpPr>
          <p:cNvPr id="28" name="모서리가 둥근 직사각형 27"/>
          <p:cNvSpPr/>
          <p:nvPr/>
        </p:nvSpPr>
        <p:spPr>
          <a:xfrm>
            <a:off x="9947188" y="1312948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</a:rPr>
              <a:t>Case 3</a:t>
            </a:r>
          </a:p>
        </p:txBody>
      </p:sp>
      <p:sp>
        <p:nvSpPr>
          <p:cNvPr id="24" name="타원 23"/>
          <p:cNvSpPr/>
          <p:nvPr/>
        </p:nvSpPr>
        <p:spPr>
          <a:xfrm>
            <a:off x="192549" y="927115"/>
            <a:ext cx="385952" cy="385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625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2-2. How to reset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0619033" y="1018388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2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950564" y="1317091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3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2252042" y="2731805"/>
            <a:ext cx="6942663" cy="3910247"/>
            <a:chOff x="2344291" y="2231190"/>
            <a:chExt cx="7962461" cy="4569013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4291" y="2231190"/>
              <a:ext cx="2111129" cy="4569013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3482" y="2231191"/>
              <a:ext cx="2101963" cy="4549176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4789" y="2231191"/>
              <a:ext cx="2101963" cy="4549176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6"/>
            <a:srcRect t="658" b="658"/>
            <a:stretch/>
          </p:blipFill>
          <p:spPr>
            <a:xfrm>
              <a:off x="4075719" y="2300461"/>
              <a:ext cx="720000" cy="72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73900" y="2333761"/>
              <a:ext cx="720000" cy="72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3392" y="2902396"/>
              <a:ext cx="720000" cy="72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71080" y="4515696"/>
              <a:ext cx="900000" cy="90000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sp>
          <p:nvSpPr>
            <p:cNvPr id="37" name="타원 36"/>
            <p:cNvSpPr/>
            <p:nvPr/>
          </p:nvSpPr>
          <p:spPr>
            <a:xfrm>
              <a:off x="4022511" y="2284212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8" name="타원 37"/>
            <p:cNvSpPr/>
            <p:nvPr/>
          </p:nvSpPr>
          <p:spPr>
            <a:xfrm>
              <a:off x="3378833" y="2929070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타원 38"/>
            <p:cNvSpPr/>
            <p:nvPr/>
          </p:nvSpPr>
          <p:spPr>
            <a:xfrm>
              <a:off x="6784135" y="2333761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" name="타원 39"/>
            <p:cNvSpPr/>
            <p:nvPr/>
          </p:nvSpPr>
          <p:spPr>
            <a:xfrm>
              <a:off x="9271080" y="4505779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41" name="모서리가 둥근 직사각형 40"/>
          <p:cNvSpPr/>
          <p:nvPr/>
        </p:nvSpPr>
        <p:spPr>
          <a:xfrm>
            <a:off x="10619033" y="1312946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</a:rPr>
              <a:t>Case 4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9947189" y="1024595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</a:rPr>
              <a:t>Case 1</a:t>
            </a: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Remove a device from the Wisenet Mobile app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내용 개체 틀 1"/>
          <p:cNvSpPr txBox="1">
            <a:spLocks/>
          </p:cNvSpPr>
          <p:nvPr/>
        </p:nvSpPr>
        <p:spPr>
          <a:xfrm>
            <a:off x="648880" y="1502649"/>
            <a:ext cx="10425953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Launch </a:t>
            </a:r>
            <a:r>
              <a:rPr lang="en-US" sz="1600" dirty="0" err="1"/>
              <a:t>Wisenet</a:t>
            </a:r>
            <a:r>
              <a:rPr lang="en-US" sz="1600" dirty="0"/>
              <a:t> Mobile to remove NVR from the device list.</a:t>
            </a:r>
          </a:p>
          <a:p>
            <a:pPr marL="0" indent="0">
              <a:buNone/>
            </a:pPr>
            <a:r>
              <a:rPr lang="en-US" sz="1600" dirty="0"/>
              <a:t>   - Remove only NVR to register as a new QR code from the list. (Devices where the current QR code is maintained are not to be deleted.)</a:t>
            </a:r>
          </a:p>
          <a:p>
            <a:pPr marL="0" indent="0">
              <a:buNone/>
            </a:pPr>
            <a:r>
              <a:rPr lang="en-US" sz="1600" dirty="0"/>
              <a:t>   - Refer to the list of the target models in page 3.</a:t>
            </a:r>
          </a:p>
        </p:txBody>
      </p:sp>
      <p:sp>
        <p:nvSpPr>
          <p:cNvPr id="31" name="타원 30"/>
          <p:cNvSpPr/>
          <p:nvPr/>
        </p:nvSpPr>
        <p:spPr>
          <a:xfrm>
            <a:off x="185585" y="988946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91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2-2. How to reset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10619033" y="1018388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2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950564" y="1317091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3</a:t>
            </a:r>
          </a:p>
        </p:txBody>
      </p:sp>
      <p:sp>
        <p:nvSpPr>
          <p:cNvPr id="42" name="모서리가 둥근 직사각형 41"/>
          <p:cNvSpPr/>
          <p:nvPr/>
        </p:nvSpPr>
        <p:spPr>
          <a:xfrm>
            <a:off x="9947189" y="1024595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tx1"/>
                </a:solidFill>
              </a:rPr>
              <a:t>Case 1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0619032" y="1312947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4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020271" y="2063104"/>
            <a:ext cx="9907024" cy="4297555"/>
            <a:chOff x="821215" y="1941355"/>
            <a:chExt cx="10370239" cy="4565704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1854" y="1941355"/>
              <a:ext cx="2109600" cy="4565704"/>
            </a:xfrm>
            <a:prstGeom prst="rect">
              <a:avLst/>
            </a:prstGeom>
          </p:spPr>
        </p:pic>
        <p:grpSp>
          <p:nvGrpSpPr>
            <p:cNvPr id="7" name="그룹 6"/>
            <p:cNvGrpSpPr/>
            <p:nvPr/>
          </p:nvGrpSpPr>
          <p:grpSpPr>
            <a:xfrm>
              <a:off x="821215" y="1941355"/>
              <a:ext cx="2109600" cy="4565704"/>
              <a:chOff x="22725" y="2221665"/>
              <a:chExt cx="2109600" cy="4565704"/>
            </a:xfrm>
          </p:grpSpPr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25" y="2221665"/>
                <a:ext cx="2109600" cy="4565704"/>
              </a:xfrm>
              <a:prstGeom prst="rect">
                <a:avLst/>
              </a:prstGeom>
            </p:spPr>
          </p:pic>
          <p:pic>
            <p:nvPicPr>
              <p:cNvPr id="34" name="그림 3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26" y="2526158"/>
                <a:ext cx="733425" cy="733425"/>
              </a:xfrm>
              <a:prstGeom prst="ellipse">
                <a:avLst/>
              </a:prstGeom>
              <a:ln w="44450">
                <a:solidFill>
                  <a:schemeClr val="accent4"/>
                </a:solidFill>
              </a:ln>
            </p:spPr>
          </p:pic>
          <p:sp>
            <p:nvSpPr>
              <p:cNvPr id="35" name="타원 34"/>
              <p:cNvSpPr/>
              <p:nvPr/>
            </p:nvSpPr>
            <p:spPr>
              <a:xfrm>
                <a:off x="22725" y="2486230"/>
                <a:ext cx="249382" cy="249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grpSp>
          <p:nvGrpSpPr>
            <p:cNvPr id="3" name="그룹 2"/>
            <p:cNvGrpSpPr/>
            <p:nvPr/>
          </p:nvGrpSpPr>
          <p:grpSpPr>
            <a:xfrm>
              <a:off x="3558349" y="1941355"/>
              <a:ext cx="2109600" cy="4565704"/>
              <a:chOff x="2353600" y="2221665"/>
              <a:chExt cx="2109600" cy="4565704"/>
            </a:xfrm>
          </p:grpSpPr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3600" y="2221665"/>
                <a:ext cx="2109600" cy="4565704"/>
              </a:xfrm>
              <a:prstGeom prst="rect">
                <a:avLst/>
              </a:prstGeom>
            </p:spPr>
          </p:pic>
          <p:sp>
            <p:nvSpPr>
              <p:cNvPr id="43" name="직사각형 42"/>
              <p:cNvSpPr/>
              <p:nvPr/>
            </p:nvSpPr>
            <p:spPr>
              <a:xfrm>
                <a:off x="2353600" y="2735612"/>
                <a:ext cx="2109600" cy="3417538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 w="444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타원 43"/>
              <p:cNvSpPr/>
              <p:nvPr/>
            </p:nvSpPr>
            <p:spPr>
              <a:xfrm>
                <a:off x="3283709" y="2610921"/>
                <a:ext cx="249382" cy="249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493519" y="2892870"/>
                <a:ext cx="18197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/>
                  <a:t>Scan a new QR code</a:t>
                </a: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6295483" y="1941355"/>
              <a:ext cx="2158838" cy="4565704"/>
              <a:chOff x="4661104" y="2221665"/>
              <a:chExt cx="2158838" cy="4565704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4000" y="2221665"/>
                <a:ext cx="2109600" cy="4565704"/>
              </a:xfrm>
              <a:prstGeom prst="rect">
                <a:avLst/>
              </a:prstGeom>
            </p:spPr>
          </p:pic>
          <p:sp>
            <p:nvSpPr>
              <p:cNvPr id="46" name="직사각형 45"/>
              <p:cNvSpPr/>
              <p:nvPr/>
            </p:nvSpPr>
            <p:spPr>
              <a:xfrm>
                <a:off x="4710341" y="4314924"/>
                <a:ext cx="2109600" cy="1180675"/>
              </a:xfrm>
              <a:prstGeom prst="rect">
                <a:avLst/>
              </a:prstGeom>
              <a:solidFill>
                <a:schemeClr val="accent4">
                  <a:alpha val="80000"/>
                </a:schemeClr>
              </a:solidFill>
              <a:ln w="444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타원 46"/>
              <p:cNvSpPr/>
              <p:nvPr/>
            </p:nvSpPr>
            <p:spPr>
              <a:xfrm>
                <a:off x="5640450" y="4190233"/>
                <a:ext cx="249382" cy="2493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661104" y="4472182"/>
                <a:ext cx="2158838" cy="555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Enter the NVR administrator account information</a:t>
                </a:r>
              </a:p>
            </p:txBody>
          </p:sp>
        </p:grpSp>
      </p:grpSp>
      <p:sp>
        <p:nvSpPr>
          <p:cNvPr id="36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Re-register a new QR code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내용 개체 틀 1"/>
          <p:cNvSpPr txBox="1">
            <a:spLocks/>
          </p:cNvSpPr>
          <p:nvPr/>
        </p:nvSpPr>
        <p:spPr>
          <a:xfrm>
            <a:off x="648880" y="1502649"/>
            <a:ext cx="10425953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Re-register a device using a new QR code in the Wisenet Mobile app.</a:t>
            </a:r>
          </a:p>
        </p:txBody>
      </p:sp>
      <p:sp>
        <p:nvSpPr>
          <p:cNvPr id="29" name="타원 28"/>
          <p:cNvSpPr/>
          <p:nvPr/>
        </p:nvSpPr>
        <p:spPr>
          <a:xfrm>
            <a:off x="185585" y="988946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88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2-3. Q &amp; A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788021" y="1867808"/>
            <a:ext cx="10889257" cy="2949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Q) Can I still use the P2P function if I do not reset the P2P after the upgrade?</a:t>
            </a:r>
          </a:p>
          <a:p>
            <a:pPr marL="457200" lvl="1" indent="0">
              <a:buNone/>
            </a:pPr>
            <a:r>
              <a:rPr lang="en-US" sz="1600" dirty="0"/>
              <a:t>A) No, you cannot. You must reset and re-register P2P in order to use it.</a:t>
            </a:r>
          </a:p>
          <a:p>
            <a:pPr lvl="1"/>
            <a:endParaRPr lang="en-US" altLang="ko-KR" sz="1600" dirty="0"/>
          </a:p>
          <a:p>
            <a:pPr marL="0" indent="0">
              <a:buNone/>
            </a:pPr>
            <a:r>
              <a:rPr lang="en-US" sz="1600" dirty="0"/>
              <a:t>Q) Can I still use the DDNS function if I do not reset DDNS after the upgrade?</a:t>
            </a:r>
          </a:p>
          <a:p>
            <a:pPr marL="457200" lvl="1" indent="0">
              <a:buNone/>
            </a:pPr>
            <a:r>
              <a:rPr lang="en-US" sz="1600" dirty="0"/>
              <a:t>A) If you’ve ever registered DDNS before, you can use it with the previous DDNS address.</a:t>
            </a:r>
          </a:p>
          <a:p>
            <a:pPr marL="457200" lvl="1" indent="0">
              <a:buNone/>
            </a:pPr>
            <a:r>
              <a:rPr lang="en-US" sz="1600" dirty="0"/>
              <a:t>    However, the previously registered ID information cannot be checked in NVR. For this reason, those </a:t>
            </a:r>
            <a:r>
              <a:rPr lang="en-US" altLang="ko-KR" sz="1600" dirty="0"/>
              <a:t>who </a:t>
            </a:r>
          </a:p>
          <a:p>
            <a:pPr marL="457200" lvl="1" indent="0">
              <a:buNone/>
            </a:pPr>
            <a:r>
              <a:rPr lang="en-US" sz="1600" dirty="0"/>
              <a:t>    do not have the information available are recommended to re-register a new ID.</a:t>
            </a:r>
          </a:p>
          <a:p>
            <a:pPr lvl="1"/>
            <a:endParaRPr lang="en-US" altLang="ko-KR" sz="1600" dirty="0"/>
          </a:p>
          <a:p>
            <a:pPr marL="0" indent="0">
              <a:buNone/>
            </a:pPr>
            <a:r>
              <a:rPr lang="en-US" sz="1600" dirty="0"/>
              <a:t>Q) Do I have to reset P2P/DDNS every time I conduct a software upgrade?</a:t>
            </a:r>
          </a:p>
          <a:p>
            <a:pPr marL="457200" lvl="1" indent="0">
              <a:buNone/>
            </a:pPr>
            <a:r>
              <a:rPr lang="en-US" sz="1600" dirty="0"/>
              <a:t>A) No, it is only required once.</a:t>
            </a:r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Q&amp;A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7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2-3. Q &amp; A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6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788021" y="1867808"/>
            <a:ext cx="10889257" cy="4098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Q) If I have to conduct a software downgrade while a problem occurs, can I still use the P2P function?</a:t>
            </a:r>
          </a:p>
          <a:p>
            <a:pPr marL="457200" lvl="1" indent="0">
              <a:buNone/>
            </a:pPr>
            <a:r>
              <a:rPr lang="en-US" sz="1600" dirty="0"/>
              <a:t>A) You can use it, but you need to reset the P2P function once again.</a:t>
            </a:r>
          </a:p>
          <a:p>
            <a:pPr marL="457200" lvl="1" indent="0">
              <a:buNone/>
            </a:pPr>
            <a:r>
              <a:rPr lang="en-US" sz="1600" dirty="0"/>
              <a:t>    However, we do not recommend downgrades due to system stability.</a:t>
            </a:r>
          </a:p>
          <a:p>
            <a:pPr lvl="1"/>
            <a:endParaRPr lang="en-US" altLang="ko-KR" sz="1600" dirty="0"/>
          </a:p>
          <a:p>
            <a:pPr marL="0" indent="0">
              <a:buNone/>
            </a:pPr>
            <a:r>
              <a:rPr lang="en-US" sz="1600" dirty="0"/>
              <a:t>Q) If I have to conduct a software downgrade while a problem occurs, can I still use the DDNS function?</a:t>
            </a:r>
          </a:p>
          <a:p>
            <a:pPr marL="457200" lvl="1" indent="0">
              <a:buNone/>
            </a:pPr>
            <a:r>
              <a:rPr lang="en-US" sz="1600" dirty="0"/>
              <a:t>A) If you’ve ever registered DDNS before an upgrade, you can use it with that ID.</a:t>
            </a:r>
          </a:p>
          <a:p>
            <a:pPr marL="457200" lvl="1" indent="0">
              <a:buNone/>
            </a:pPr>
            <a:r>
              <a:rPr lang="en-US" sz="1600" dirty="0"/>
              <a:t>    If you have never registered DDNS before the upgrade, you need to create an ID in the DDNS site and </a:t>
            </a:r>
          </a:p>
          <a:p>
            <a:pPr marL="457200" lvl="1" indent="0">
              <a:buNone/>
            </a:pPr>
            <a:r>
              <a:rPr lang="en-US" sz="1600" dirty="0"/>
              <a:t>    apply a newly created ID in NVR.</a:t>
            </a:r>
          </a:p>
          <a:p>
            <a:pPr marL="457200" lvl="1" indent="0">
              <a:buNone/>
            </a:pPr>
            <a:r>
              <a:rPr lang="en-US" sz="1600" dirty="0"/>
              <a:t>A) IDs that are automatically created in NVR cannot be used after downgrades. For this reason, if you have </a:t>
            </a:r>
          </a:p>
          <a:p>
            <a:pPr marL="457200" lvl="1" indent="0">
              <a:buNone/>
            </a:pPr>
            <a:r>
              <a:rPr lang="en-US" sz="1600" dirty="0"/>
              <a:t>    a viewer or a third-party system that has been registered using the ID, it will have to be re-registered for </a:t>
            </a:r>
          </a:p>
          <a:p>
            <a:pPr marL="457200" lvl="1" indent="0">
              <a:buNone/>
            </a:pPr>
            <a:r>
              <a:rPr lang="en-US" sz="1600" dirty="0"/>
              <a:t>    use. However, we do not recommend downgrades due to system stability.</a:t>
            </a:r>
          </a:p>
          <a:p>
            <a:pPr marL="457200" lvl="1" indent="0">
              <a:buNone/>
            </a:pPr>
            <a:endParaRPr lang="en-US" altLang="ko-KR" sz="1600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Q&amp;A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800" b="1" dirty="0">
              <a:solidFill>
                <a:srgbClr val="F3732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1" y="568971"/>
            <a:ext cx="1792003" cy="28800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97025" y="5826979"/>
            <a:ext cx="3717047" cy="553998"/>
            <a:chOff x="699002" y="5480098"/>
            <a:chExt cx="3717047" cy="553998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238" y="5819748"/>
              <a:ext cx="787951" cy="122400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699002" y="5480098"/>
              <a:ext cx="3717047" cy="553998"/>
            </a:xfrm>
            <a:prstGeom prst="rect">
              <a:avLst/>
            </a:prstGeom>
          </p:spPr>
          <p:txBody>
            <a:bodyPr wrap="square" lIns="144000" rIns="14400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6,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Pangyo-ro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 319beon-gil,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Bundang-gu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Seongnam-si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, Gyeonggi-do, Republic of Korea </a:t>
              </a:r>
            </a:p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Arial" panose="020B0604020202020204" pitchFamily="34" charset="0"/>
                </a:rPr>
                <a:t>www.hanwha-security.com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4"/>
          <p:cNvSpPr txBox="1">
            <a:spLocks/>
          </p:cNvSpPr>
          <p:nvPr/>
        </p:nvSpPr>
        <p:spPr>
          <a:xfrm>
            <a:off x="510568" y="2493989"/>
            <a:ext cx="3600000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+mj-ea"/>
                <a:ea typeface="+mj-ea"/>
                <a:cs typeface="Arial" panose="020B0604020202020204" pitchFamily="34" charset="0"/>
              </a:rPr>
              <a:t>1. </a:t>
            </a:r>
            <a:r>
              <a:rPr lang="en-US" sz="2000" b="1" dirty="0">
                <a:latin typeface="+mj-ea"/>
                <a:ea typeface="+mj-ea"/>
                <a:cs typeface="Arial" panose="020B0604020202020204" pitchFamily="34" charset="0"/>
              </a:rPr>
              <a:t>New DDNS/P2P functions</a:t>
            </a:r>
            <a:endParaRPr lang="en-US" sz="24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내용 개체 틀 4"/>
          <p:cNvSpPr txBox="1">
            <a:spLocks/>
          </p:cNvSpPr>
          <p:nvPr/>
        </p:nvSpPr>
        <p:spPr>
          <a:xfrm>
            <a:off x="414821" y="1739523"/>
            <a:ext cx="3600000" cy="71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>
                <a:solidFill>
                  <a:srgbClr val="F3732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17" name="내용 개체 틀 4"/>
          <p:cNvSpPr txBox="1">
            <a:spLocks/>
          </p:cNvSpPr>
          <p:nvPr/>
        </p:nvSpPr>
        <p:spPr>
          <a:xfrm>
            <a:off x="510568" y="3060038"/>
            <a:ext cx="2520000" cy="14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+mj-ea"/>
                <a:ea typeface="+mj-ea"/>
                <a:cs typeface="Arial" panose="020B0604020202020204" pitchFamily="34" charset="0"/>
              </a:rPr>
              <a:t>1-1. Overview of function changes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+mj-ea"/>
                <a:ea typeface="+mj-ea"/>
                <a:cs typeface="Arial" panose="020B0604020202020204" pitchFamily="34" charset="0"/>
              </a:rPr>
              <a:t>1-2. Target models</a:t>
            </a:r>
          </a:p>
        </p:txBody>
      </p:sp>
      <p:sp>
        <p:nvSpPr>
          <p:cNvPr id="18" name="내용 개체 틀 4"/>
          <p:cNvSpPr txBox="1">
            <a:spLocks/>
          </p:cNvSpPr>
          <p:nvPr/>
        </p:nvSpPr>
        <p:spPr>
          <a:xfrm>
            <a:off x="4594819" y="2493989"/>
            <a:ext cx="3773016" cy="5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+mj-ea"/>
                <a:ea typeface="+mj-ea"/>
                <a:cs typeface="Arial" panose="020B0604020202020204" pitchFamily="34" charset="0"/>
              </a:rPr>
              <a:t>2. </a:t>
            </a:r>
            <a:r>
              <a:rPr lang="en-US" sz="2000" b="1" dirty="0">
                <a:latin typeface="+mj-ea"/>
                <a:ea typeface="+mj-ea"/>
                <a:cs typeface="Arial" panose="020B0604020202020204" pitchFamily="34" charset="0"/>
              </a:rPr>
              <a:t>How to reset DDNS/P2P</a:t>
            </a:r>
            <a:endParaRPr lang="en-US" sz="24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내용 개체 틀 4"/>
          <p:cNvSpPr txBox="1">
            <a:spLocks/>
          </p:cNvSpPr>
          <p:nvPr/>
        </p:nvSpPr>
        <p:spPr>
          <a:xfrm>
            <a:off x="4594819" y="3060038"/>
            <a:ext cx="2520000" cy="14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+mj-ea"/>
                <a:ea typeface="+mj-ea"/>
                <a:cs typeface="Arial" panose="020B0604020202020204" pitchFamily="34" charset="0"/>
              </a:rPr>
              <a:t>2-1. C</a:t>
            </a:r>
            <a:r>
              <a:rPr lang="en-US" altLang="ko-KR" sz="1200" b="1" dirty="0">
                <a:latin typeface="+mj-ea"/>
                <a:ea typeface="+mj-ea"/>
                <a:cs typeface="Arial" panose="020B0604020202020204" pitchFamily="34" charset="0"/>
              </a:rPr>
              <a:t>heck f</a:t>
            </a:r>
            <a:r>
              <a:rPr lang="en-US" sz="1200" b="1" dirty="0">
                <a:latin typeface="+mj-ea"/>
                <a:ea typeface="+mj-ea"/>
                <a:cs typeface="Arial" panose="020B0604020202020204" pitchFamily="34" charset="0"/>
              </a:rPr>
              <a:t>unction usage status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+mj-ea"/>
                <a:ea typeface="+mj-ea"/>
                <a:cs typeface="Arial" panose="020B0604020202020204" pitchFamily="34" charset="0"/>
              </a:rPr>
              <a:t>2-2. How to reset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+mj-ea"/>
                <a:ea typeface="+mj-ea"/>
                <a:cs typeface="Arial" panose="020B0604020202020204" pitchFamily="34" charset="0"/>
              </a:rPr>
              <a:t>2-3. Q&amp;A</a:t>
            </a:r>
          </a:p>
        </p:txBody>
      </p:sp>
    </p:spTree>
    <p:extLst>
      <p:ext uri="{BB962C8B-B14F-4D97-AF65-F5344CB8AC3E}">
        <p14:creationId xmlns:p14="http://schemas.microsoft.com/office/powerpoint/2010/main" val="11014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 txBox="1">
            <a:spLocks/>
          </p:cNvSpPr>
          <p:nvPr/>
        </p:nvSpPr>
        <p:spPr>
          <a:xfrm>
            <a:off x="320358" y="3334814"/>
            <a:ext cx="6191225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1. New DDNS/P2P functions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96" y="6557831"/>
            <a:ext cx="672002" cy="108000"/>
          </a:xfrm>
          <a:prstGeom prst="rect">
            <a:avLst/>
          </a:prstGeom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11067742" y="6455871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41127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1-1. Overview of function changes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47585" y="976536"/>
            <a:ext cx="11522075" cy="13457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+mn-ea"/>
                <a:ea typeface="+mn-ea"/>
                <a:cs typeface="Arial" panose="020B0604020202020204" pitchFamily="34" charset="0"/>
              </a:rPr>
              <a:t>DDNS/P2P functions integrated and connection path improved.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en-US" sz="1400">
                <a:latin typeface="+mn-ea"/>
                <a:ea typeface="+mn-ea"/>
                <a:cs typeface="Arial" panose="020B0604020202020204" pitchFamily="34" charset="0"/>
              </a:rPr>
              <a:t>DDNS ID created and automatically registered, and P2P UID (QR) created upon selecting DDNS/P2P functions activation.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en-US" sz="1400">
                <a:latin typeface="+mn-ea"/>
                <a:ea typeface="+mn-ea"/>
                <a:cs typeface="Arial" panose="020B0604020202020204" pitchFamily="34" charset="0"/>
              </a:rPr>
              <a:t>Provide by integrating DDNS and P2P individual remote access methods (DDNS, Cloud automatic conversion)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en-US" sz="1400">
                <a:latin typeface="+mn-ea"/>
                <a:ea typeface="+mn-ea"/>
                <a:cs typeface="Arial" panose="020B0604020202020204" pitchFamily="34" charset="0"/>
              </a:rPr>
              <a:t>Apply Cloud-based P2P to complement the turn server access delay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31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3791"/>
              </p:ext>
            </p:extLst>
          </p:nvPr>
        </p:nvGraphicFramePr>
        <p:xfrm>
          <a:off x="347585" y="2838540"/>
          <a:ext cx="5748415" cy="362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415">
                  <a:extLst>
                    <a:ext uri="{9D8B030D-6E8A-4147-A177-3AD203B41FA5}">
                      <a16:colId xmlns:a16="http://schemas.microsoft.com/office/drawing/2014/main" val="3725857918"/>
                    </a:ext>
                  </a:extLst>
                </a:gridCol>
              </a:tblGrid>
              <a:tr h="2124873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20000"/>
                        </a:lnSpc>
                      </a:pP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37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55943"/>
                  </a:ext>
                </a:extLst>
              </a:tr>
              <a:tr h="1499909">
                <a:tc>
                  <a:txBody>
                    <a:bodyPr/>
                    <a:lstStyle/>
                    <a:p>
                      <a:pPr marL="0" indent="0" algn="l" rtl="0" latinLnBrk="1">
                        <a:lnSpc>
                          <a:spcPct val="150000"/>
                        </a:lnSpc>
                        <a:buSzPct val="100000"/>
                        <a:buFont typeface="맑은 고딕" panose="020B0503020000020004" pitchFamily="50" charset="-127"/>
                        <a:buNone/>
                      </a:pP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22358"/>
                  </a:ext>
                </a:extLst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29642"/>
              </p:ext>
            </p:extLst>
          </p:nvPr>
        </p:nvGraphicFramePr>
        <p:xfrm>
          <a:off x="6121245" y="2838540"/>
          <a:ext cx="5748415" cy="3619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48415">
                  <a:extLst>
                    <a:ext uri="{9D8B030D-6E8A-4147-A177-3AD203B41FA5}">
                      <a16:colId xmlns:a16="http://schemas.microsoft.com/office/drawing/2014/main" val="3725857918"/>
                    </a:ext>
                  </a:extLst>
                </a:gridCol>
              </a:tblGrid>
              <a:tr h="2122028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20000"/>
                        </a:lnSpc>
                      </a:pP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373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655943"/>
                  </a:ext>
                </a:extLst>
              </a:tr>
              <a:tr h="1497900">
                <a:tc>
                  <a:txBody>
                    <a:bodyPr/>
                    <a:lstStyle/>
                    <a:p>
                      <a:pPr marL="0" indent="0" algn="l" rtl="0" latinLnBrk="1">
                        <a:lnSpc>
                          <a:spcPct val="150000"/>
                        </a:lnSpc>
                        <a:buSzPct val="100000"/>
                        <a:buFont typeface="맑은 고딕" panose="020B0503020000020004" pitchFamily="50" charset="-127"/>
                        <a:buNone/>
                      </a:pPr>
                      <a:endParaRPr lang="ko-KR" altLang="en-US" sz="700" dirty="0">
                        <a:latin typeface="+mn-ea"/>
                        <a:ea typeface="+mn-ea"/>
                      </a:endParaRPr>
                    </a:p>
                  </a:txBody>
                  <a:tcPr marL="108000" marR="108000" marT="144000" marB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22358"/>
                  </a:ext>
                </a:extLst>
              </a:tr>
            </a:tbl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6482701" y="3838595"/>
            <a:ext cx="1074333" cy="776427"/>
            <a:chOff x="6837259" y="3838595"/>
            <a:chExt cx="1074333" cy="776427"/>
          </a:xfrm>
        </p:grpSpPr>
        <p:grpSp>
          <p:nvGrpSpPr>
            <p:cNvPr id="77" name="그룹 76"/>
            <p:cNvGrpSpPr/>
            <p:nvPr/>
          </p:nvGrpSpPr>
          <p:grpSpPr>
            <a:xfrm>
              <a:off x="6998423" y="3838595"/>
              <a:ext cx="755073" cy="776427"/>
              <a:chOff x="658091" y="1977651"/>
              <a:chExt cx="872836" cy="1188112"/>
            </a:xfrm>
          </p:grpSpPr>
          <p:sp>
            <p:nvSpPr>
              <p:cNvPr id="78" name="순서도: 자기 디스크 77"/>
              <p:cNvSpPr/>
              <p:nvPr/>
            </p:nvSpPr>
            <p:spPr>
              <a:xfrm>
                <a:off x="658091" y="2715491"/>
                <a:ext cx="872836" cy="450272"/>
              </a:xfrm>
              <a:prstGeom prst="flowChartMagneticDisk">
                <a:avLst/>
              </a:prstGeom>
              <a:solidFill>
                <a:schemeClr val="accent4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순서도: 자기 디스크 78"/>
              <p:cNvSpPr/>
              <p:nvPr/>
            </p:nvSpPr>
            <p:spPr>
              <a:xfrm>
                <a:off x="658091" y="2346571"/>
                <a:ext cx="872836" cy="450272"/>
              </a:xfrm>
              <a:prstGeom prst="flowChartMagneticDisk">
                <a:avLst/>
              </a:prstGeom>
              <a:solidFill>
                <a:schemeClr val="accent4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순서도: 자기 디스크 79"/>
              <p:cNvSpPr/>
              <p:nvPr/>
            </p:nvSpPr>
            <p:spPr>
              <a:xfrm>
                <a:off x="658091" y="1977651"/>
                <a:ext cx="872836" cy="450272"/>
              </a:xfrm>
              <a:prstGeom prst="flowChartMagneticDisk">
                <a:avLst/>
              </a:prstGeom>
              <a:solidFill>
                <a:schemeClr val="accent4"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6837259" y="4097983"/>
              <a:ext cx="107433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1"/>
                <a:t>DDNS Server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148293" y="4840134"/>
            <a:ext cx="1762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Connect to DDNS server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80591" y="4755005"/>
            <a:ext cx="14511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/>
              <a:t>If the DDNS server path is unavailable</a:t>
            </a:r>
          </a:p>
        </p:txBody>
      </p:sp>
      <p:grpSp>
        <p:nvGrpSpPr>
          <p:cNvPr id="88" name="그룹 87"/>
          <p:cNvGrpSpPr/>
          <p:nvPr/>
        </p:nvGrpSpPr>
        <p:grpSpPr>
          <a:xfrm>
            <a:off x="10235757" y="3908959"/>
            <a:ext cx="1383076" cy="635699"/>
            <a:chOff x="6565489" y="3082875"/>
            <a:chExt cx="1383076" cy="635699"/>
          </a:xfrm>
        </p:grpSpPr>
        <p:sp>
          <p:nvSpPr>
            <p:cNvPr id="92" name="자유형 91"/>
            <p:cNvSpPr/>
            <p:nvPr/>
          </p:nvSpPr>
          <p:spPr>
            <a:xfrm>
              <a:off x="6565489" y="3082875"/>
              <a:ext cx="1383076" cy="635699"/>
            </a:xfrm>
            <a:custGeom>
              <a:avLst/>
              <a:gdLst>
                <a:gd name="connsiteX0" fmla="*/ 1018944 w 2327450"/>
                <a:gd name="connsiteY0" fmla="*/ 0 h 1069759"/>
                <a:gd name="connsiteX1" fmla="*/ 1560126 w 2327450"/>
                <a:gd name="connsiteY1" fmla="*/ 287744 h 1069759"/>
                <a:gd name="connsiteX2" fmla="*/ 1561461 w 2327450"/>
                <a:gd name="connsiteY2" fmla="*/ 290203 h 1069759"/>
                <a:gd name="connsiteX3" fmla="*/ 1625812 w 2327450"/>
                <a:gd name="connsiteY3" fmla="*/ 296691 h 1069759"/>
                <a:gd name="connsiteX4" fmla="*/ 1992572 w 2327450"/>
                <a:gd name="connsiteY4" fmla="*/ 597503 h 1069759"/>
                <a:gd name="connsiteX5" fmla="*/ 2003909 w 2327450"/>
                <a:gd name="connsiteY5" fmla="*/ 634025 h 1069759"/>
                <a:gd name="connsiteX6" fmla="*/ 2032608 w 2327450"/>
                <a:gd name="connsiteY6" fmla="*/ 631132 h 1069759"/>
                <a:gd name="connsiteX7" fmla="*/ 2327450 w 2327450"/>
                <a:gd name="connsiteY7" fmla="*/ 925974 h 1069759"/>
                <a:gd name="connsiteX8" fmla="*/ 2304280 w 2327450"/>
                <a:gd name="connsiteY8" fmla="*/ 1040740 h 1069759"/>
                <a:gd name="connsiteX9" fmla="*/ 2288529 w 2327450"/>
                <a:gd name="connsiteY9" fmla="*/ 1069759 h 1069759"/>
                <a:gd name="connsiteX10" fmla="*/ 25121 w 2327450"/>
                <a:gd name="connsiteY10" fmla="*/ 1069759 h 1069759"/>
                <a:gd name="connsiteX11" fmla="*/ 7442 w 2327450"/>
                <a:gd name="connsiteY11" fmla="*/ 1012807 h 1069759"/>
                <a:gd name="connsiteX12" fmla="*/ 0 w 2327450"/>
                <a:gd name="connsiteY12" fmla="*/ 938984 h 1069759"/>
                <a:gd name="connsiteX13" fmla="*/ 366302 w 2327450"/>
                <a:gd name="connsiteY13" fmla="*/ 572682 h 1069759"/>
                <a:gd name="connsiteX14" fmla="*/ 374281 w 2327450"/>
                <a:gd name="connsiteY14" fmla="*/ 573486 h 1069759"/>
                <a:gd name="connsiteX15" fmla="*/ 379560 w 2327450"/>
                <a:gd name="connsiteY15" fmla="*/ 521112 h 1069759"/>
                <a:gd name="connsiteX16" fmla="*/ 1018944 w 2327450"/>
                <a:gd name="connsiteY16" fmla="*/ 0 h 106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7450" h="1069759">
                  <a:moveTo>
                    <a:pt x="1018944" y="0"/>
                  </a:moveTo>
                  <a:cubicBezTo>
                    <a:pt x="1244222" y="0"/>
                    <a:pt x="1442841" y="114140"/>
                    <a:pt x="1560126" y="287744"/>
                  </a:cubicBezTo>
                  <a:lnTo>
                    <a:pt x="1561461" y="290203"/>
                  </a:lnTo>
                  <a:lnTo>
                    <a:pt x="1625812" y="296691"/>
                  </a:lnTo>
                  <a:cubicBezTo>
                    <a:pt x="1791640" y="330624"/>
                    <a:pt x="1928120" y="445122"/>
                    <a:pt x="1992572" y="597503"/>
                  </a:cubicBezTo>
                  <a:lnTo>
                    <a:pt x="2003909" y="634025"/>
                  </a:lnTo>
                  <a:lnTo>
                    <a:pt x="2032608" y="631132"/>
                  </a:lnTo>
                  <a:cubicBezTo>
                    <a:pt x="2195445" y="631132"/>
                    <a:pt x="2327450" y="763137"/>
                    <a:pt x="2327450" y="925974"/>
                  </a:cubicBezTo>
                  <a:cubicBezTo>
                    <a:pt x="2327450" y="966683"/>
                    <a:pt x="2319200" y="1005465"/>
                    <a:pt x="2304280" y="1040740"/>
                  </a:cubicBezTo>
                  <a:lnTo>
                    <a:pt x="2288529" y="1069759"/>
                  </a:lnTo>
                  <a:lnTo>
                    <a:pt x="25121" y="1069759"/>
                  </a:lnTo>
                  <a:lnTo>
                    <a:pt x="7442" y="1012807"/>
                  </a:lnTo>
                  <a:cubicBezTo>
                    <a:pt x="2563" y="988961"/>
                    <a:pt x="0" y="964272"/>
                    <a:pt x="0" y="938984"/>
                  </a:cubicBezTo>
                  <a:cubicBezTo>
                    <a:pt x="0" y="736681"/>
                    <a:pt x="163999" y="572682"/>
                    <a:pt x="366302" y="572682"/>
                  </a:cubicBezTo>
                  <a:lnTo>
                    <a:pt x="374281" y="573486"/>
                  </a:lnTo>
                  <a:lnTo>
                    <a:pt x="379560" y="521112"/>
                  </a:lnTo>
                  <a:cubicBezTo>
                    <a:pt x="440417" y="223714"/>
                    <a:pt x="703555" y="0"/>
                    <a:pt x="1018944" y="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66924" y="3293222"/>
              <a:ext cx="5870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/>
                <a:t>Cloud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479283" y="4840134"/>
            <a:ext cx="1872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DDNS method connection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337629" y="4840134"/>
            <a:ext cx="1754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/>
              <a:t>UID (QR code) method connection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27270" y="6163954"/>
            <a:ext cx="598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Client</a:t>
            </a:r>
          </a:p>
        </p:txBody>
      </p:sp>
      <p:grpSp>
        <p:nvGrpSpPr>
          <p:cNvPr id="103" name="그룹 102"/>
          <p:cNvGrpSpPr/>
          <p:nvPr/>
        </p:nvGrpSpPr>
        <p:grpSpPr>
          <a:xfrm>
            <a:off x="975325" y="3840575"/>
            <a:ext cx="755073" cy="776427"/>
            <a:chOff x="658091" y="1977651"/>
            <a:chExt cx="872836" cy="1188112"/>
          </a:xfrm>
        </p:grpSpPr>
        <p:sp>
          <p:nvSpPr>
            <p:cNvPr id="110" name="순서도: 자기 디스크 109"/>
            <p:cNvSpPr/>
            <p:nvPr/>
          </p:nvSpPr>
          <p:spPr>
            <a:xfrm>
              <a:off x="658091" y="2715491"/>
              <a:ext cx="872836" cy="450272"/>
            </a:xfrm>
            <a:prstGeom prst="flowChartMagneticDisk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순서도: 자기 디스크 110"/>
            <p:cNvSpPr/>
            <p:nvPr/>
          </p:nvSpPr>
          <p:spPr>
            <a:xfrm>
              <a:off x="658091" y="2346571"/>
              <a:ext cx="872836" cy="450272"/>
            </a:xfrm>
            <a:prstGeom prst="flowChartMagneticDisk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순서도: 자기 디스크 111"/>
            <p:cNvSpPr/>
            <p:nvPr/>
          </p:nvSpPr>
          <p:spPr>
            <a:xfrm>
              <a:off x="658091" y="1977651"/>
              <a:ext cx="872836" cy="450272"/>
            </a:xfrm>
            <a:prstGeom prst="flowChartMagneticDisk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4791635" y="3840575"/>
            <a:ext cx="755073" cy="776427"/>
            <a:chOff x="658091" y="1977651"/>
            <a:chExt cx="872836" cy="1188112"/>
          </a:xfrm>
          <a:solidFill>
            <a:schemeClr val="bg1">
              <a:lumMod val="85000"/>
            </a:schemeClr>
          </a:solidFill>
        </p:grpSpPr>
        <p:sp>
          <p:nvSpPr>
            <p:cNvPr id="114" name="순서도: 자기 디스크 113"/>
            <p:cNvSpPr/>
            <p:nvPr/>
          </p:nvSpPr>
          <p:spPr>
            <a:xfrm>
              <a:off x="658091" y="2715491"/>
              <a:ext cx="872836" cy="450272"/>
            </a:xfrm>
            <a:prstGeom prst="flowChartMagneticDisk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순서도: 자기 디스크 114"/>
            <p:cNvSpPr/>
            <p:nvPr/>
          </p:nvSpPr>
          <p:spPr>
            <a:xfrm>
              <a:off x="658091" y="2346571"/>
              <a:ext cx="872836" cy="450272"/>
            </a:xfrm>
            <a:prstGeom prst="flowChartMagneticDisk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순서도: 자기 디스크 115"/>
            <p:cNvSpPr/>
            <p:nvPr/>
          </p:nvSpPr>
          <p:spPr>
            <a:xfrm>
              <a:off x="658091" y="1977651"/>
              <a:ext cx="872836" cy="450272"/>
            </a:xfrm>
            <a:prstGeom prst="flowChartMagneticDisk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822305" y="4097983"/>
            <a:ext cx="10743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/>
              <a:t>DDNS Server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699738" y="4097983"/>
            <a:ext cx="9669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/>
              <a:t>Turn Server</a:t>
            </a:r>
          </a:p>
        </p:txBody>
      </p:sp>
      <p:pic>
        <p:nvPicPr>
          <p:cNvPr id="119" name="그림 1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7460" r="6190" b="37316"/>
          <a:stretch/>
        </p:blipFill>
        <p:spPr>
          <a:xfrm>
            <a:off x="2332353" y="2960783"/>
            <a:ext cx="1583478" cy="453758"/>
          </a:xfrm>
          <a:prstGeom prst="rect">
            <a:avLst/>
          </a:prstGeom>
        </p:spPr>
      </p:pic>
      <p:pic>
        <p:nvPicPr>
          <p:cNvPr id="120" name="그림 1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7460" r="6190" b="37316"/>
          <a:stretch/>
        </p:blipFill>
        <p:spPr>
          <a:xfrm>
            <a:off x="8076433" y="2956823"/>
            <a:ext cx="1583478" cy="453758"/>
          </a:xfrm>
          <a:prstGeom prst="rect">
            <a:avLst/>
          </a:prstGeom>
        </p:spPr>
      </p:pic>
      <p:pic>
        <p:nvPicPr>
          <p:cNvPr id="125" name="그림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53" y="5394063"/>
            <a:ext cx="1588077" cy="784082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8660034" y="6163954"/>
            <a:ext cx="5982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/>
              <a:t>Client</a:t>
            </a:r>
          </a:p>
        </p:txBody>
      </p:sp>
      <p:pic>
        <p:nvPicPr>
          <p:cNvPr id="129" name="그림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117" y="5394063"/>
            <a:ext cx="1588077" cy="784082"/>
          </a:xfrm>
          <a:prstGeom prst="rect">
            <a:avLst/>
          </a:prstGeom>
        </p:spPr>
      </p:pic>
      <p:cxnSp>
        <p:nvCxnSpPr>
          <p:cNvPr id="130" name="꺾인 연결선 129"/>
          <p:cNvCxnSpPr>
            <a:stCxn id="119" idx="3"/>
          </p:cNvCxnSpPr>
          <p:nvPr/>
        </p:nvCxnSpPr>
        <p:spPr>
          <a:xfrm>
            <a:off x="3915831" y="3187662"/>
            <a:ext cx="1253341" cy="586214"/>
          </a:xfrm>
          <a:prstGeom prst="bentConnector3">
            <a:avLst>
              <a:gd name="adj1" fmla="val 99445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1" name="꺾인 연결선 130"/>
          <p:cNvCxnSpPr>
            <a:stCxn id="119" idx="1"/>
          </p:cNvCxnSpPr>
          <p:nvPr/>
        </p:nvCxnSpPr>
        <p:spPr>
          <a:xfrm rot="10800000" flipV="1">
            <a:off x="1352861" y="3187662"/>
            <a:ext cx="979492" cy="586214"/>
          </a:xfrm>
          <a:prstGeom prst="bentConnector3">
            <a:avLst>
              <a:gd name="adj1" fmla="val 99996"/>
            </a:avLst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1" name="꺾인 연결선 140"/>
          <p:cNvCxnSpPr>
            <a:stCxn id="114" idx="3"/>
            <a:endCxn id="125" idx="3"/>
          </p:cNvCxnSpPr>
          <p:nvPr/>
        </p:nvCxnSpPr>
        <p:spPr>
          <a:xfrm rot="5400000">
            <a:off x="3960250" y="4577182"/>
            <a:ext cx="1169102" cy="1248742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4" name="꺾인 연결선 143"/>
          <p:cNvCxnSpPr>
            <a:stCxn id="110" idx="3"/>
            <a:endCxn id="125" idx="1"/>
          </p:cNvCxnSpPr>
          <p:nvPr/>
        </p:nvCxnSpPr>
        <p:spPr>
          <a:xfrm rot="16200000" flipH="1">
            <a:off x="1258056" y="4711807"/>
            <a:ext cx="1169102" cy="97949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꺾인 연결선 147"/>
          <p:cNvCxnSpPr>
            <a:stCxn id="120" idx="3"/>
          </p:cNvCxnSpPr>
          <p:nvPr/>
        </p:nvCxnSpPr>
        <p:spPr>
          <a:xfrm>
            <a:off x="9659911" y="3183702"/>
            <a:ext cx="1191547" cy="654893"/>
          </a:xfrm>
          <a:prstGeom prst="bentConnector3">
            <a:avLst>
              <a:gd name="adj1" fmla="val 99827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9" name="꺾인 연결선 148"/>
          <p:cNvCxnSpPr>
            <a:stCxn id="120" idx="1"/>
          </p:cNvCxnSpPr>
          <p:nvPr/>
        </p:nvCxnSpPr>
        <p:spPr>
          <a:xfrm rot="10800000" flipV="1">
            <a:off x="6990177" y="3183701"/>
            <a:ext cx="1086257" cy="590175"/>
          </a:xfrm>
          <a:prstGeom prst="bentConnector3">
            <a:avLst>
              <a:gd name="adj1" fmla="val 99869"/>
            </a:avLst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1" name="꺾인 연결선 150"/>
          <p:cNvCxnSpPr>
            <a:endCxn id="129" idx="3"/>
          </p:cNvCxnSpPr>
          <p:nvPr/>
        </p:nvCxnSpPr>
        <p:spPr>
          <a:xfrm rot="5400000">
            <a:off x="9724892" y="4619565"/>
            <a:ext cx="1194841" cy="113823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3" name="꺾인 연결선 152"/>
          <p:cNvCxnSpPr>
            <a:stCxn id="78" idx="3"/>
            <a:endCxn id="129" idx="1"/>
          </p:cNvCxnSpPr>
          <p:nvPr/>
        </p:nvCxnSpPr>
        <p:spPr>
          <a:xfrm rot="16200000" flipH="1">
            <a:off x="7007718" y="4628705"/>
            <a:ext cx="1171082" cy="1143715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4" name="자유형 153"/>
          <p:cNvSpPr>
            <a:spLocks noChangeAspect="1"/>
          </p:cNvSpPr>
          <p:nvPr/>
        </p:nvSpPr>
        <p:spPr>
          <a:xfrm>
            <a:off x="347587" y="2510714"/>
            <a:ext cx="1170508" cy="326355"/>
          </a:xfrm>
          <a:custGeom>
            <a:avLst/>
            <a:gdLst>
              <a:gd name="connsiteX0" fmla="*/ 0 w 645589"/>
              <a:gd name="connsiteY0" fmla="*/ 0 h 180000"/>
              <a:gd name="connsiteX1" fmla="*/ 465590 w 645589"/>
              <a:gd name="connsiteY1" fmla="*/ 0 h 180000"/>
              <a:gd name="connsiteX2" fmla="*/ 645589 w 645589"/>
              <a:gd name="connsiteY2" fmla="*/ 180000 h 180000"/>
              <a:gd name="connsiteX3" fmla="*/ 0 w 645589"/>
              <a:gd name="connsiteY3" fmla="*/ 180000 h 180000"/>
              <a:gd name="connsiteX4" fmla="*/ 0 w 645589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89" h="180000">
                <a:moveTo>
                  <a:pt x="0" y="0"/>
                </a:moveTo>
                <a:lnTo>
                  <a:pt x="465590" y="0"/>
                </a:lnTo>
                <a:lnTo>
                  <a:pt x="645589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</a:p>
        </p:txBody>
      </p:sp>
      <p:sp>
        <p:nvSpPr>
          <p:cNvPr id="156" name="자유형 155"/>
          <p:cNvSpPr>
            <a:spLocks noChangeAspect="1"/>
          </p:cNvSpPr>
          <p:nvPr/>
        </p:nvSpPr>
        <p:spPr>
          <a:xfrm>
            <a:off x="6121247" y="2505860"/>
            <a:ext cx="1170508" cy="326355"/>
          </a:xfrm>
          <a:custGeom>
            <a:avLst/>
            <a:gdLst>
              <a:gd name="connsiteX0" fmla="*/ 0 w 645589"/>
              <a:gd name="connsiteY0" fmla="*/ 0 h 180000"/>
              <a:gd name="connsiteX1" fmla="*/ 465590 w 645589"/>
              <a:gd name="connsiteY1" fmla="*/ 0 h 180000"/>
              <a:gd name="connsiteX2" fmla="*/ 645589 w 645589"/>
              <a:gd name="connsiteY2" fmla="*/ 180000 h 180000"/>
              <a:gd name="connsiteX3" fmla="*/ 0 w 645589"/>
              <a:gd name="connsiteY3" fmla="*/ 180000 h 180000"/>
              <a:gd name="connsiteX4" fmla="*/ 0 w 645589"/>
              <a:gd name="connsiteY4" fmla="*/ 0 h 1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89" h="180000">
                <a:moveTo>
                  <a:pt x="0" y="0"/>
                </a:moveTo>
                <a:lnTo>
                  <a:pt x="465590" y="0"/>
                </a:lnTo>
                <a:lnTo>
                  <a:pt x="645589" y="180000"/>
                </a:lnTo>
                <a:lnTo>
                  <a:pt x="0" y="18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</p:txBody>
      </p:sp>
      <p:sp>
        <p:nvSpPr>
          <p:cNvPr id="157" name="타원 156"/>
          <p:cNvSpPr/>
          <p:nvPr/>
        </p:nvSpPr>
        <p:spPr>
          <a:xfrm>
            <a:off x="1187570" y="4812018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159" name="타원 158"/>
          <p:cNvSpPr/>
          <p:nvPr/>
        </p:nvSpPr>
        <p:spPr>
          <a:xfrm>
            <a:off x="5006459" y="4815331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160" name="타원 159"/>
          <p:cNvSpPr/>
          <p:nvPr/>
        </p:nvSpPr>
        <p:spPr>
          <a:xfrm>
            <a:off x="6861001" y="4808309"/>
            <a:ext cx="324000" cy="32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161" name="타원 160"/>
          <p:cNvSpPr/>
          <p:nvPr/>
        </p:nvSpPr>
        <p:spPr>
          <a:xfrm>
            <a:off x="10735876" y="4811622"/>
            <a:ext cx="324000" cy="32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441847" y="3939784"/>
            <a:ext cx="158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Select        or</a:t>
            </a:r>
          </a:p>
        </p:txBody>
      </p:sp>
      <p:sp>
        <p:nvSpPr>
          <p:cNvPr id="13" name="왼쪽/오른쪽 화살표 12"/>
          <p:cNvSpPr/>
          <p:nvPr/>
        </p:nvSpPr>
        <p:spPr>
          <a:xfrm>
            <a:off x="7917658" y="3965057"/>
            <a:ext cx="2088483" cy="616945"/>
          </a:xfrm>
          <a:prstGeom prst="left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Automatic conversion</a:t>
            </a: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1314C746-AFF6-2DA7-05ED-50088CF876DA}"/>
              </a:ext>
            </a:extLst>
          </p:cNvPr>
          <p:cNvSpPr/>
          <p:nvPr/>
        </p:nvSpPr>
        <p:spPr>
          <a:xfrm>
            <a:off x="3013629" y="3881733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1C6A88D4-080A-013E-AA3D-EFE4E877E016}"/>
              </a:ext>
            </a:extLst>
          </p:cNvPr>
          <p:cNvSpPr/>
          <p:nvPr/>
        </p:nvSpPr>
        <p:spPr>
          <a:xfrm>
            <a:off x="3618545" y="3885104"/>
            <a:ext cx="324000" cy="32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52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1-2. Target models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87589"/>
              </p:ext>
            </p:extLst>
          </p:nvPr>
        </p:nvGraphicFramePr>
        <p:xfrm>
          <a:off x="1342518" y="2705163"/>
          <a:ext cx="9444773" cy="2832957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1935869">
                  <a:extLst>
                    <a:ext uri="{9D8B030D-6E8A-4147-A177-3AD203B41FA5}">
                      <a16:colId xmlns:a16="http://schemas.microsoft.com/office/drawing/2014/main" val="1419387556"/>
                    </a:ext>
                  </a:extLst>
                </a:gridCol>
                <a:gridCol w="5976572">
                  <a:extLst>
                    <a:ext uri="{9D8B030D-6E8A-4147-A177-3AD203B41FA5}">
                      <a16:colId xmlns:a16="http://schemas.microsoft.com/office/drawing/2014/main" val="2210112295"/>
                    </a:ext>
                  </a:extLst>
                </a:gridCol>
                <a:gridCol w="1532332">
                  <a:extLst>
                    <a:ext uri="{9D8B030D-6E8A-4147-A177-3AD203B41FA5}">
                      <a16:colId xmlns:a16="http://schemas.microsoft.com/office/drawing/2014/main" val="3335657225"/>
                    </a:ext>
                  </a:extLst>
                </a:gridCol>
              </a:tblGrid>
              <a:tr h="314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effectLst/>
                        </a:rPr>
                        <a:t>Category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u="none" strike="noStrike">
                          <a:effectLst/>
                        </a:rPr>
                        <a:t>Model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Target Version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585413"/>
                  </a:ext>
                </a:extLst>
              </a:tr>
              <a:tr h="314773">
                <a:tc rowSpan="3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>
                          <a:effectLst/>
                        </a:rPr>
                        <a:t>PRN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6410DB4, 6405DB4, 6400DB4, 6410B4, 6405B4, 6400B4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V 4.10.10 or lower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920904"/>
                  </a:ext>
                </a:extLst>
              </a:tr>
              <a:tr h="314773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3210B4, 3205B4, 3200B4, 3210B2, 3205B2, 3200B2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267822"/>
                  </a:ext>
                </a:extLst>
              </a:tr>
              <a:tr h="314773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1610B2, 1605B2, 1600B2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999997"/>
                  </a:ext>
                </a:extLst>
              </a:tr>
              <a:tr h="314773">
                <a:tc rowSpan="3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>
                          <a:effectLst/>
                        </a:rPr>
                        <a:t>XRN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6410DB4, 6410B4, 6410RB2, 6410B2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61454"/>
                  </a:ext>
                </a:extLst>
              </a:tr>
              <a:tr h="314773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3210B4, 3210RB2, 3210B2, 1620SB1, 1620B2, 820S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92488"/>
                  </a:ext>
                </a:extLst>
              </a:tr>
              <a:tr h="314773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420S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V 4.10.00 or lower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049264"/>
                  </a:ext>
                </a:extLst>
              </a:tr>
              <a:tr h="31477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>
                          <a:effectLst/>
                        </a:rPr>
                        <a:t>QRN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>
                          <a:effectLst/>
                        </a:rPr>
                        <a:t> 430S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V 4.10.00 or lower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72494"/>
                  </a:ext>
                </a:extLst>
              </a:tr>
              <a:tr h="31477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en-US" sz="1600" b="1" u="none" strike="noStrike" dirty="0">
                          <a:effectLst/>
                        </a:rPr>
                        <a:t>HRX</a:t>
                      </a:r>
                    </a:p>
                  </a:txBody>
                  <a:tcPr marL="4233" marR="4233" marT="4233" marB="0"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en-US" sz="1600" u="none" strike="noStrike" smtClean="0">
                          <a:effectLst/>
                        </a:rPr>
                        <a:t> 435</a:t>
                      </a:r>
                      <a:r>
                        <a:rPr lang="en-US" sz="1600" u="none" strike="noStrike" dirty="0">
                          <a:effectLst/>
                        </a:rPr>
                        <a:t>, 434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effectLst/>
                        </a:rPr>
                        <a:t>V 4.09.00 or lower</a:t>
                      </a:r>
                    </a:p>
                  </a:txBody>
                  <a:tcPr marL="4233" marR="4233" marT="423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4669683"/>
                  </a:ext>
                </a:extLst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347585" y="976536"/>
            <a:ext cx="11522075" cy="1079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2"/>
                </a:solidFill>
                <a:latin typeface="+mn-ea"/>
                <a:ea typeface="+mn-ea"/>
                <a:cs typeface="Arial" panose="020B0604020202020204" pitchFamily="34" charset="0"/>
              </a:rPr>
              <a:t>Target models for DDNS/P2P changes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en-US" sz="1400">
                <a:latin typeface="+mn-ea"/>
                <a:cs typeface="Arial" panose="020B0604020202020204" pitchFamily="34" charset="0"/>
              </a:rPr>
              <a:t>The products below need to be checked with the guide details if they are to proceed with the software update to versions higher than indicated.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7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54759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 txBox="1">
            <a:spLocks/>
          </p:cNvSpPr>
          <p:nvPr/>
        </p:nvSpPr>
        <p:spPr>
          <a:xfrm>
            <a:off x="320358" y="3334814"/>
            <a:ext cx="6191225" cy="10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2. How to reset DDNS/P2P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9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</p:spTree>
    <p:extLst>
      <p:ext uri="{BB962C8B-B14F-4D97-AF65-F5344CB8AC3E}">
        <p14:creationId xmlns:p14="http://schemas.microsoft.com/office/powerpoint/2010/main" val="20628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2-1. Check function usage status</a:t>
            </a: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Current usage status and measures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맑은 고딕" panose="020B0503020000020004" pitchFamily="50" charset="-127"/>
              <a:buChar char="-"/>
            </a:pPr>
            <a:r>
              <a:rPr lang="en-US" sz="1400">
                <a:latin typeface="+mn-ea"/>
                <a:ea typeface="+mn-ea"/>
                <a:cs typeface="Arial" panose="020B0604020202020204" pitchFamily="34" charset="0"/>
              </a:rPr>
              <a:t>Check out the measures to maintain the environment with the same status before the software update.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977977" y="5943397"/>
            <a:ext cx="2815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/>
              <a:t>If DDNS and P2P are to be used for the first time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041972" y="5703906"/>
            <a:ext cx="751199" cy="2394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Case 4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037288" y="5047525"/>
            <a:ext cx="2755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/>
              <a:t>If both DDNS and P2P are used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041972" y="4808034"/>
            <a:ext cx="751199" cy="2394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Case 3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1781081" y="4151654"/>
            <a:ext cx="20120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/>
              <a:t>If only P2P is used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041972" y="3912163"/>
            <a:ext cx="751199" cy="2394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Case 2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619178" y="3255782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/>
              <a:t>If only DDNS is used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3041972" y="3016291"/>
            <a:ext cx="751199" cy="23949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/>
              <a:t>Case 1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3967642" y="2131174"/>
            <a:ext cx="889988" cy="261610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US" sz="1100" i="1">
                <a:solidFill>
                  <a:schemeClr val="tx1">
                    <a:lumMod val="85000"/>
                    <a:lumOff val="15000"/>
                  </a:schemeClr>
                </a:solidFill>
              </a:rPr>
              <a:t>Upgrade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440485" y="1977286"/>
            <a:ext cx="833882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Activate </a:t>
            </a:r>
            <a:endParaRPr lang="en-US" sz="9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DDNS/P2P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6536101" y="1977286"/>
            <a:ext cx="1269898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 out a new </a:t>
            </a:r>
          </a:p>
          <a:p>
            <a:pPr algn="ctr"/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DDNS ID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7915795" y="1977286"/>
            <a:ext cx="1378904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Remove NVR from </a:t>
            </a:r>
          </a:p>
          <a:p>
            <a:pPr algn="ctr"/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app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9390301" y="1977286"/>
            <a:ext cx="1218603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/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Re-register NVR </a:t>
            </a:r>
          </a:p>
          <a:p>
            <a:pPr algn="ctr"/>
            <a:r>
              <a:rPr lang="en-US" sz="10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using a new QR</a:t>
            </a:r>
          </a:p>
        </p:txBody>
      </p:sp>
      <p:cxnSp>
        <p:nvCxnSpPr>
          <p:cNvPr id="6" name="직선 연결선 5"/>
          <p:cNvCxnSpPr/>
          <p:nvPr/>
        </p:nvCxnSpPr>
        <p:spPr>
          <a:xfrm>
            <a:off x="3967642" y="3281416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976361" y="4170408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976361" y="5091670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967642" y="6054484"/>
            <a:ext cx="682602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4442690" y="2712721"/>
            <a:ext cx="5550080" cy="3829394"/>
            <a:chOff x="4012058" y="2900523"/>
            <a:chExt cx="4403704" cy="3388770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4012058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5112984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6213910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7314836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8415762" y="2900523"/>
              <a:ext cx="0" cy="338877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타원 32"/>
          <p:cNvSpPr/>
          <p:nvPr/>
        </p:nvSpPr>
        <p:spPr>
          <a:xfrm>
            <a:off x="4264959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35" name="타원 34"/>
          <p:cNvSpPr/>
          <p:nvPr/>
        </p:nvSpPr>
        <p:spPr>
          <a:xfrm>
            <a:off x="5645645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37" name="타원 36"/>
          <p:cNvSpPr/>
          <p:nvPr/>
        </p:nvSpPr>
        <p:spPr>
          <a:xfrm>
            <a:off x="7039997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3</a:t>
            </a:r>
          </a:p>
        </p:txBody>
      </p:sp>
      <p:sp>
        <p:nvSpPr>
          <p:cNvPr id="39" name="타원 38"/>
          <p:cNvSpPr/>
          <p:nvPr/>
        </p:nvSpPr>
        <p:spPr>
          <a:xfrm>
            <a:off x="8427517" y="2422945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4</a:t>
            </a:r>
          </a:p>
        </p:txBody>
      </p:sp>
      <p:sp>
        <p:nvSpPr>
          <p:cNvPr id="42" name="타원 41"/>
          <p:cNvSpPr/>
          <p:nvPr/>
        </p:nvSpPr>
        <p:spPr>
          <a:xfrm>
            <a:off x="5651731" y="310492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44" name="타원 43"/>
          <p:cNvSpPr/>
          <p:nvPr/>
        </p:nvSpPr>
        <p:spPr>
          <a:xfrm>
            <a:off x="5658563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45" name="타원 44"/>
          <p:cNvSpPr/>
          <p:nvPr/>
        </p:nvSpPr>
        <p:spPr>
          <a:xfrm>
            <a:off x="7039248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3</a:t>
            </a:r>
          </a:p>
        </p:txBody>
      </p:sp>
      <p:sp>
        <p:nvSpPr>
          <p:cNvPr id="46" name="타원 45"/>
          <p:cNvSpPr/>
          <p:nvPr/>
        </p:nvSpPr>
        <p:spPr>
          <a:xfrm>
            <a:off x="8433601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4</a:t>
            </a:r>
          </a:p>
        </p:txBody>
      </p:sp>
      <p:sp>
        <p:nvSpPr>
          <p:cNvPr id="47" name="타원 46"/>
          <p:cNvSpPr/>
          <p:nvPr/>
        </p:nvSpPr>
        <p:spPr>
          <a:xfrm>
            <a:off x="9821121" y="400079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5</a:t>
            </a:r>
          </a:p>
        </p:txBody>
      </p:sp>
      <p:sp>
        <p:nvSpPr>
          <p:cNvPr id="49" name="타원 48"/>
          <p:cNvSpPr/>
          <p:nvPr/>
        </p:nvSpPr>
        <p:spPr>
          <a:xfrm>
            <a:off x="5651728" y="489667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50" name="타원 49"/>
          <p:cNvSpPr/>
          <p:nvPr/>
        </p:nvSpPr>
        <p:spPr>
          <a:xfrm>
            <a:off x="8426766" y="489667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4</a:t>
            </a:r>
          </a:p>
        </p:txBody>
      </p:sp>
      <p:sp>
        <p:nvSpPr>
          <p:cNvPr id="51" name="타원 50"/>
          <p:cNvSpPr/>
          <p:nvPr/>
        </p:nvSpPr>
        <p:spPr>
          <a:xfrm>
            <a:off x="9814286" y="4896670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5</a:t>
            </a:r>
          </a:p>
        </p:txBody>
      </p:sp>
      <p:sp>
        <p:nvSpPr>
          <p:cNvPr id="53" name="타원 52"/>
          <p:cNvSpPr/>
          <p:nvPr/>
        </p:nvSpPr>
        <p:spPr>
          <a:xfrm>
            <a:off x="5651728" y="588487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54" name="타원 53"/>
          <p:cNvSpPr/>
          <p:nvPr/>
        </p:nvSpPr>
        <p:spPr>
          <a:xfrm>
            <a:off x="7032414" y="588487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3</a:t>
            </a:r>
          </a:p>
        </p:txBody>
      </p:sp>
      <p:sp>
        <p:nvSpPr>
          <p:cNvPr id="55" name="타원 54"/>
          <p:cNvSpPr/>
          <p:nvPr/>
        </p:nvSpPr>
        <p:spPr>
          <a:xfrm>
            <a:off x="9814286" y="5884875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5</a:t>
            </a:r>
          </a:p>
        </p:txBody>
      </p:sp>
      <p:sp>
        <p:nvSpPr>
          <p:cNvPr id="56" name="오른쪽 화살표 55"/>
          <p:cNvSpPr/>
          <p:nvPr/>
        </p:nvSpPr>
        <p:spPr>
          <a:xfrm>
            <a:off x="4646554" y="3203436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오른쪽 화살표 56"/>
          <p:cNvSpPr/>
          <p:nvPr/>
        </p:nvSpPr>
        <p:spPr>
          <a:xfrm>
            <a:off x="4646554" y="4102160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오른쪽 화살표 57"/>
          <p:cNvSpPr/>
          <p:nvPr/>
        </p:nvSpPr>
        <p:spPr>
          <a:xfrm>
            <a:off x="4646554" y="5026556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오른쪽 화살표 58"/>
          <p:cNvSpPr/>
          <p:nvPr/>
        </p:nvSpPr>
        <p:spPr>
          <a:xfrm>
            <a:off x="4646554" y="5986237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오른쪽 화살표 59"/>
          <p:cNvSpPr/>
          <p:nvPr/>
        </p:nvSpPr>
        <p:spPr>
          <a:xfrm>
            <a:off x="6063827" y="4111894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오른쪽 화살표 60"/>
          <p:cNvSpPr/>
          <p:nvPr/>
        </p:nvSpPr>
        <p:spPr>
          <a:xfrm>
            <a:off x="6063827" y="5036290"/>
            <a:ext cx="2313949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오른쪽 화살표 61"/>
          <p:cNvSpPr/>
          <p:nvPr/>
        </p:nvSpPr>
        <p:spPr>
          <a:xfrm>
            <a:off x="6060116" y="5995971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오른쪽 화살표 62"/>
          <p:cNvSpPr/>
          <p:nvPr/>
        </p:nvSpPr>
        <p:spPr>
          <a:xfrm>
            <a:off x="8832815" y="5032696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오른쪽 화살표 63"/>
          <p:cNvSpPr/>
          <p:nvPr/>
        </p:nvSpPr>
        <p:spPr>
          <a:xfrm>
            <a:off x="7452308" y="5991698"/>
            <a:ext cx="2313949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오른쪽 화살표 64"/>
          <p:cNvSpPr/>
          <p:nvPr/>
        </p:nvSpPr>
        <p:spPr>
          <a:xfrm>
            <a:off x="7456019" y="4102160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오른쪽 화살표 65"/>
          <p:cNvSpPr/>
          <p:nvPr/>
        </p:nvSpPr>
        <p:spPr>
          <a:xfrm>
            <a:off x="8832815" y="4111894"/>
            <a:ext cx="939805" cy="13649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279839" y="993181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0</a:t>
            </a:r>
          </a:p>
        </p:txBody>
      </p:sp>
      <p:sp>
        <p:nvSpPr>
          <p:cNvPr id="68" name="타원 67"/>
          <p:cNvSpPr/>
          <p:nvPr/>
        </p:nvSpPr>
        <p:spPr>
          <a:xfrm>
            <a:off x="4265025" y="3112536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69" name="타원 68"/>
          <p:cNvSpPr/>
          <p:nvPr/>
        </p:nvSpPr>
        <p:spPr>
          <a:xfrm>
            <a:off x="4271857" y="4008408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70" name="타원 69"/>
          <p:cNvSpPr/>
          <p:nvPr/>
        </p:nvSpPr>
        <p:spPr>
          <a:xfrm>
            <a:off x="4265022" y="490427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71" name="타원 70"/>
          <p:cNvSpPr/>
          <p:nvPr/>
        </p:nvSpPr>
        <p:spPr>
          <a:xfrm>
            <a:off x="4265022" y="5892484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  <p:sp>
        <p:nvSpPr>
          <p:cNvPr id="72" name="타원 71"/>
          <p:cNvSpPr/>
          <p:nvPr/>
        </p:nvSpPr>
        <p:spPr>
          <a:xfrm>
            <a:off x="9821121" y="2425784"/>
            <a:ext cx="324000" cy="3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97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2-2. How to reset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16" y="1851738"/>
            <a:ext cx="6025327" cy="3755449"/>
          </a:xfrm>
          <a:prstGeom prst="rect">
            <a:avLst/>
          </a:prstGeom>
        </p:spPr>
      </p:pic>
      <p:sp>
        <p:nvSpPr>
          <p:cNvPr id="8" name="내용 개체 틀 1"/>
          <p:cNvSpPr txBox="1">
            <a:spLocks/>
          </p:cNvSpPr>
          <p:nvPr/>
        </p:nvSpPr>
        <p:spPr>
          <a:xfrm>
            <a:off x="648881" y="1502649"/>
            <a:ext cx="8342396" cy="5139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Upgrade NVR to the latest version.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pPr>
              <a:lnSpc>
                <a:spcPct val="130000"/>
              </a:lnSpc>
            </a:pPr>
            <a:r>
              <a:rPr lang="en-US" sz="1600" dirty="0"/>
              <a:t>Upgrade the </a:t>
            </a:r>
            <a:r>
              <a:rPr lang="en-US" sz="1600" dirty="0" err="1"/>
              <a:t>Wisenet</a:t>
            </a:r>
            <a:r>
              <a:rPr lang="en-US" sz="1600" dirty="0"/>
              <a:t> Mobile application to the latest version.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n-US" sz="1600" dirty="0"/>
              <a:t>- Check                or               .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351" y="6106689"/>
            <a:ext cx="972538" cy="29221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545" y="6107307"/>
            <a:ext cx="989814" cy="291600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2476620" y="4908823"/>
            <a:ext cx="5554014" cy="3589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Upgrade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619032" y="1312947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4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0619033" y="1018388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2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9950564" y="1022531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1</a:t>
            </a:r>
          </a:p>
        </p:txBody>
      </p:sp>
      <p:sp>
        <p:nvSpPr>
          <p:cNvPr id="25" name="모서리가 둥근 직사각형 24"/>
          <p:cNvSpPr/>
          <p:nvPr/>
        </p:nvSpPr>
        <p:spPr>
          <a:xfrm>
            <a:off x="9950564" y="1317091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3</a:t>
            </a:r>
          </a:p>
        </p:txBody>
      </p:sp>
      <p:sp>
        <p:nvSpPr>
          <p:cNvPr id="19" name="타원 18"/>
          <p:cNvSpPr/>
          <p:nvPr/>
        </p:nvSpPr>
        <p:spPr>
          <a:xfrm>
            <a:off x="185585" y="988947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05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2-2. How to reset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90" y="6642052"/>
            <a:ext cx="582402" cy="93600"/>
          </a:xfrm>
          <a:prstGeom prst="rect">
            <a:avLst/>
          </a:prstGeom>
        </p:spPr>
      </p:pic>
      <p:sp>
        <p:nvSpPr>
          <p:cNvPr id="14" name="내용 개체 틀 4"/>
          <p:cNvSpPr txBox="1">
            <a:spLocks/>
          </p:cNvSpPr>
          <p:nvPr/>
        </p:nvSpPr>
        <p:spPr>
          <a:xfrm>
            <a:off x="11066763" y="6562048"/>
            <a:ext cx="790150" cy="2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PARTNER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919652" y="2066091"/>
            <a:ext cx="8088872" cy="4413680"/>
            <a:chOff x="830685" y="1431173"/>
            <a:chExt cx="9144000" cy="5208922"/>
          </a:xfrm>
        </p:grpSpPr>
        <p:grpSp>
          <p:nvGrpSpPr>
            <p:cNvPr id="12" name="그룹 11"/>
            <p:cNvGrpSpPr/>
            <p:nvPr/>
          </p:nvGrpSpPr>
          <p:grpSpPr>
            <a:xfrm>
              <a:off x="830685" y="1431173"/>
              <a:ext cx="9144000" cy="5208922"/>
              <a:chOff x="0" y="1649078"/>
              <a:chExt cx="9144000" cy="5208922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0" y="1649078"/>
                <a:ext cx="9144000" cy="5208922"/>
                <a:chOff x="0" y="1649078"/>
                <a:chExt cx="9144000" cy="5208922"/>
              </a:xfrm>
            </p:grpSpPr>
            <p:pic>
              <p:nvPicPr>
                <p:cNvPr id="17" name="그림 1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7036"/>
                <a:stretch/>
              </p:blipFill>
              <p:spPr>
                <a:xfrm>
                  <a:off x="0" y="1649078"/>
                  <a:ext cx="8652387" cy="5208922"/>
                </a:xfrm>
                <a:prstGeom prst="rect">
                  <a:avLst/>
                </a:prstGeom>
              </p:spPr>
            </p:pic>
            <p:pic>
              <p:nvPicPr>
                <p:cNvPr id="18" name="그림 1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4237"/>
                <a:stretch/>
              </p:blipFill>
              <p:spPr>
                <a:xfrm>
                  <a:off x="7500077" y="1649078"/>
                  <a:ext cx="1643923" cy="5208922"/>
                </a:xfrm>
                <a:prstGeom prst="rect">
                  <a:avLst/>
                </a:prstGeom>
              </p:spPr>
            </p:pic>
          </p:grpSp>
          <p:sp>
            <p:nvSpPr>
              <p:cNvPr id="16" name="직사각형 15"/>
              <p:cNvSpPr/>
              <p:nvPr/>
            </p:nvSpPr>
            <p:spPr>
              <a:xfrm>
                <a:off x="3048000" y="4483510"/>
                <a:ext cx="1474839" cy="255638"/>
              </a:xfrm>
              <a:prstGeom prst="rect">
                <a:avLst/>
              </a:prstGeom>
              <a:solidFill>
                <a:srgbClr val="202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5146" y="2306239"/>
              <a:ext cx="601765" cy="601765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sp>
          <p:nvSpPr>
            <p:cNvPr id="20" name="타원 19"/>
            <p:cNvSpPr/>
            <p:nvPr/>
          </p:nvSpPr>
          <p:spPr>
            <a:xfrm>
              <a:off x="2253509" y="2299517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1</a:t>
              </a:r>
            </a:p>
          </p:txBody>
        </p:sp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2979" y="5973345"/>
              <a:ext cx="666750" cy="666750"/>
            </a:xfrm>
            <a:prstGeom prst="ellipse">
              <a:avLst/>
            </a:prstGeom>
            <a:ln w="44450">
              <a:solidFill>
                <a:schemeClr val="accent4"/>
              </a:solidFill>
            </a:ln>
          </p:spPr>
        </p:pic>
        <p:sp>
          <p:nvSpPr>
            <p:cNvPr id="22" name="타원 21"/>
            <p:cNvSpPr/>
            <p:nvPr/>
          </p:nvSpPr>
          <p:spPr>
            <a:xfrm>
              <a:off x="5908396" y="5941751"/>
              <a:ext cx="249382" cy="2493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2</a:t>
              </a:r>
            </a:p>
          </p:txBody>
        </p:sp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3070" y="3484674"/>
              <a:ext cx="4382973" cy="2073138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sp>
          <p:nvSpPr>
            <p:cNvPr id="25" name="오른쪽 화살표 24"/>
            <p:cNvSpPr/>
            <p:nvPr/>
          </p:nvSpPr>
          <p:spPr>
            <a:xfrm rot="2758259">
              <a:off x="3582287" y="3744200"/>
              <a:ext cx="1337187" cy="58286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내용 개체 틀 2"/>
          <p:cNvSpPr txBox="1">
            <a:spLocks/>
          </p:cNvSpPr>
          <p:nvPr/>
        </p:nvSpPr>
        <p:spPr>
          <a:xfrm>
            <a:off x="347585" y="917784"/>
            <a:ext cx="11522075" cy="7987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F37321"/>
                </a:solidFill>
                <a:latin typeface="+mn-ea"/>
                <a:ea typeface="+mn-ea"/>
                <a:cs typeface="Arial" panose="020B0604020202020204" pitchFamily="34" charset="0"/>
              </a:rPr>
              <a:t>  Activate DDNS/P2P</a:t>
            </a:r>
          </a:p>
          <a:p>
            <a:pPr indent="-1440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ko-KR" altLang="en-US" sz="14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내용 개체 틀 1"/>
          <p:cNvSpPr txBox="1">
            <a:spLocks/>
          </p:cNvSpPr>
          <p:nvPr/>
        </p:nvSpPr>
        <p:spPr>
          <a:xfrm>
            <a:off x="602629" y="1641714"/>
            <a:ext cx="10635942" cy="3145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In the [Setup] &gt; [Network] &gt; [DDNS&amp;P2P] menu of the device, select [Enable].  The QR code is activated.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0619032" y="1312947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4</a:t>
            </a: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0619033" y="1018388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2</a:t>
            </a:r>
          </a:p>
        </p:txBody>
      </p:sp>
      <p:sp>
        <p:nvSpPr>
          <p:cNvPr id="32" name="모서리가 둥근 직사각형 31"/>
          <p:cNvSpPr/>
          <p:nvPr/>
        </p:nvSpPr>
        <p:spPr>
          <a:xfrm>
            <a:off x="9950564" y="1022531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1</a:t>
            </a:r>
          </a:p>
        </p:txBody>
      </p:sp>
      <p:sp>
        <p:nvSpPr>
          <p:cNvPr id="33" name="모서리가 둥근 직사각형 32"/>
          <p:cNvSpPr/>
          <p:nvPr/>
        </p:nvSpPr>
        <p:spPr>
          <a:xfrm>
            <a:off x="9950564" y="1317091"/>
            <a:ext cx="616527" cy="2281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Case 3</a:t>
            </a:r>
          </a:p>
        </p:txBody>
      </p:sp>
      <p:sp>
        <p:nvSpPr>
          <p:cNvPr id="34" name="타원 33"/>
          <p:cNvSpPr/>
          <p:nvPr/>
        </p:nvSpPr>
        <p:spPr>
          <a:xfrm>
            <a:off x="192549" y="927115"/>
            <a:ext cx="385952" cy="385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5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3B4DD22F64F5E479A87F31708F9D41F" ma:contentTypeVersion="2" ma:contentTypeDescription="새 문서를 만듭니다." ma:contentTypeScope="" ma:versionID="a6fc5438ad3ae9b76f8c797f5865b05b">
  <xsd:schema xmlns:xsd="http://www.w3.org/2001/XMLSchema" xmlns:xs="http://www.w3.org/2001/XMLSchema" xmlns:p="http://schemas.microsoft.com/office/2006/metadata/properties" xmlns:ns2="2122fd7b-6ac4-45f7-8c40-874bdb36701e" targetNamespace="http://schemas.microsoft.com/office/2006/metadata/properties" ma:root="true" ma:fieldsID="88e1617d2141f8aab1a894ae1f289be7" ns2:_="">
    <xsd:import namespace="2122fd7b-6ac4-45f7-8c40-874bdb3670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2fd7b-6ac4-45f7-8c40-874bdb367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C63C6F-CF5B-4A0C-9270-CE2BCF656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22fd7b-6ac4-45f7-8c40-874bdb3670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DEB033-A813-4582-8C15-2CA055DE50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1024</Words>
  <Application>Microsoft Office PowerPoint</Application>
  <PresentationFormat>와이드스크린</PresentationFormat>
  <Paragraphs>210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9" baseType="lpstr"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1-1. Overview of function changes</vt:lpstr>
      <vt:lpstr>1-2. Target models</vt:lpstr>
      <vt:lpstr>PowerPoint 프레젠테이션</vt:lpstr>
      <vt:lpstr>2-1. Check function usage status</vt:lpstr>
      <vt:lpstr>2-2. How to reset</vt:lpstr>
      <vt:lpstr>2-2. How to reset</vt:lpstr>
      <vt:lpstr>2-2. How to reset</vt:lpstr>
      <vt:lpstr>2-2. How to reset</vt:lpstr>
      <vt:lpstr>2-2. How to reset</vt:lpstr>
      <vt:lpstr>2-3. Q &amp; A</vt:lpstr>
      <vt:lpstr>2-3. Q &amp; A</vt:lpstr>
      <vt:lpstr>PowerPoint 프레젠테이션</vt:lpstr>
    </vt:vector>
  </TitlesOfParts>
  <Company>Hanwha Techwin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김경현(KYUNGHYUN KIM)</dc:creator>
  <cp:lastModifiedBy>김경현(KYUNGHYUN KIM)</cp:lastModifiedBy>
  <cp:revision>107</cp:revision>
  <dcterms:created xsi:type="dcterms:W3CDTF">2022-07-05T06:28:17Z</dcterms:created>
  <dcterms:modified xsi:type="dcterms:W3CDTF">2022-09-13T06:13:12Z</dcterms:modified>
</cp:coreProperties>
</file>