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7" r:id="rId4"/>
    <p:sldId id="258" r:id="rId5"/>
    <p:sldId id="277" r:id="rId6"/>
    <p:sldId id="261" r:id="rId7"/>
    <p:sldId id="267" r:id="rId8"/>
    <p:sldId id="276" r:id="rId9"/>
    <p:sldId id="269" r:id="rId10"/>
    <p:sldId id="270" r:id="rId11"/>
    <p:sldId id="271" r:id="rId12"/>
    <p:sldId id="272" r:id="rId13"/>
    <p:sldId id="273" r:id="rId14"/>
    <p:sldId id="274" r:id="rId15"/>
    <p:sldId id="275" r:id="rId16"/>
    <p:sldId id="263" r:id="rId17"/>
    <p:sldId id="262"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480" autoAdjust="0"/>
  </p:normalViewPr>
  <p:slideViewPr>
    <p:cSldViewPr snapToGrid="0">
      <p:cViewPr varScale="1">
        <p:scale>
          <a:sx n="115" d="100"/>
          <a:sy n="115" d="100"/>
        </p:scale>
        <p:origin x="373"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771"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413CA-BD1E-42C5-8C30-D3C8A8373F98}" type="datetimeFigureOut">
              <a:rPr lang="ko-KR" altLang="en-US" smtClean="0"/>
              <a:t>2022-09-13</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70459E-C6C0-448D-A99B-41827D27FBE1}" type="slidenum">
              <a:rPr lang="ko-KR" altLang="en-US" smtClean="0"/>
              <a:t>‹#›</a:t>
            </a:fld>
            <a:endParaRPr lang="ko-KR" altLang="en-US"/>
          </a:p>
        </p:txBody>
      </p:sp>
    </p:spTree>
    <p:extLst>
      <p:ext uri="{BB962C8B-B14F-4D97-AF65-F5344CB8AC3E}">
        <p14:creationId xmlns:p14="http://schemas.microsoft.com/office/powerpoint/2010/main" val="141813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BB84B-C0E3-4999-B39A-F486E6AFCCB0}" type="datetimeFigureOut">
              <a:rPr lang="ko-KR" altLang="en-US" smtClean="0"/>
              <a:t>2022-09-13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D513-E348-4B4A-9862-F191E097C865}" type="slidenum">
              <a:rPr lang="ko-KR" altLang="en-US" smtClean="0"/>
              <a:t>‹#›</a:t>
            </a:fld>
            <a:endParaRPr lang="ko-KR" altLang="en-US"/>
          </a:p>
        </p:txBody>
      </p:sp>
    </p:spTree>
    <p:extLst>
      <p:ext uri="{BB962C8B-B14F-4D97-AF65-F5344CB8AC3E}">
        <p14:creationId xmlns:p14="http://schemas.microsoft.com/office/powerpoint/2010/main" val="11194911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D5BF3BF-68D0-4269-BE74-00B82E0D8DFB}" type="slidenum">
              <a:rPr lang="ko-KR" altLang="en-US" smtClean="0"/>
              <a:t>1</a:t>
            </a:fld>
            <a:endParaRPr lang="ko-KR" altLang="en-US"/>
          </a:p>
        </p:txBody>
      </p:sp>
    </p:spTree>
    <p:extLst>
      <p:ext uri="{BB962C8B-B14F-4D97-AF65-F5344CB8AC3E}">
        <p14:creationId xmlns:p14="http://schemas.microsoft.com/office/powerpoint/2010/main" val="6493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078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532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028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074920"/>
          </a:xfrm>
          <a:prstGeom prst="rect">
            <a:avLst/>
          </a:prstGeom>
        </p:spPr>
      </p:pic>
      <p:grpSp>
        <p:nvGrpSpPr>
          <p:cNvPr id="9" name="그룹 8"/>
          <p:cNvGrpSpPr/>
          <p:nvPr userDrawn="1"/>
        </p:nvGrpSpPr>
        <p:grpSpPr>
          <a:xfrm>
            <a:off x="0" y="4590000"/>
            <a:ext cx="12192000" cy="2268000"/>
            <a:chOff x="-1113692" y="4986000"/>
            <a:chExt cx="12192000" cy="2268000"/>
          </a:xfrm>
        </p:grpSpPr>
        <p:sp>
          <p:nvSpPr>
            <p:cNvPr id="10" name="직사각형 9"/>
            <p:cNvSpPr>
              <a:spLocks noChangeAspect="1"/>
            </p:cNvSpPr>
            <p:nvPr userDrawn="1"/>
          </p:nvSpPr>
          <p:spPr>
            <a:xfrm>
              <a:off x="-1113692" y="4986000"/>
              <a:ext cx="12192000" cy="226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
            <p:cNvSpPr>
              <a:spLocks noChangeAspect="1"/>
            </p:cNvSpPr>
            <p:nvPr userDrawn="1"/>
          </p:nvSpPr>
          <p:spPr>
            <a:xfrm>
              <a:off x="9734323" y="4986000"/>
              <a:ext cx="1342800" cy="134280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0 h 1440000"/>
              </a:gdLst>
              <a:ahLst/>
              <a:cxnLst>
                <a:cxn ang="0">
                  <a:pos x="connsiteX0" y="connsiteY0"/>
                </a:cxn>
                <a:cxn ang="0">
                  <a:pos x="connsiteX1" y="connsiteY1"/>
                </a:cxn>
                <a:cxn ang="0">
                  <a:pos x="connsiteX2" y="connsiteY2"/>
                </a:cxn>
                <a:cxn ang="0">
                  <a:pos x="connsiteX3" y="connsiteY3"/>
                </a:cxn>
              </a:cxnLst>
              <a:rect l="l" t="t" r="r" b="b"/>
              <a:pathLst>
                <a:path w="1440000" h="1440000">
                  <a:moveTo>
                    <a:pt x="0" y="0"/>
                  </a:moveTo>
                  <a:lnTo>
                    <a:pt x="1440000" y="0"/>
                  </a:lnTo>
                  <a:lnTo>
                    <a:pt x="1440000" y="1440000"/>
                  </a:lnTo>
                  <a:lnTo>
                    <a:pt x="0" y="0"/>
                  </a:lnTo>
                  <a:close/>
                </a:path>
              </a:pathLst>
            </a:cu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587" y="364699"/>
            <a:ext cx="895999" cy="142616"/>
          </a:xfrm>
          <a:prstGeom prst="rect">
            <a:avLst/>
          </a:prstGeom>
        </p:spPr>
      </p:pic>
      <p:pic>
        <p:nvPicPr>
          <p:cNvPr id="12" name="그림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283" y="238008"/>
            <a:ext cx="1365114" cy="395999"/>
          </a:xfrm>
          <a:prstGeom prst="rect">
            <a:avLst/>
          </a:prstGeom>
        </p:spPr>
      </p:pic>
      <p:pic>
        <p:nvPicPr>
          <p:cNvPr id="13" name="그림 1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11701" y="6488149"/>
            <a:ext cx="2322000" cy="89005"/>
          </a:xfrm>
          <a:prstGeom prst="rect">
            <a:avLst/>
          </a:prstGeom>
        </p:spPr>
      </p:pic>
    </p:spTree>
    <p:extLst>
      <p:ext uri="{BB962C8B-B14F-4D97-AF65-F5344CB8AC3E}">
        <p14:creationId xmlns:p14="http://schemas.microsoft.com/office/powerpoint/2010/main" val="35711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4590288"/>
            <a:ext cx="12188952" cy="2267712"/>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8" name="그림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7" name="그림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74458"/>
            <a:ext cx="2322000" cy="89005"/>
          </a:xfrm>
          <a:prstGeom prst="rect">
            <a:avLst/>
          </a:prstGeom>
        </p:spPr>
      </p:pic>
    </p:spTree>
    <p:extLst>
      <p:ext uri="{BB962C8B-B14F-4D97-AF65-F5344CB8AC3E}">
        <p14:creationId xmlns:p14="http://schemas.microsoft.com/office/powerpoint/2010/main" val="227247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792354"/>
            <a:ext cx="12188952" cy="4517136"/>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43040"/>
            <a:ext cx="12192000" cy="149314"/>
          </a:xfrm>
          <a:prstGeom prst="rect">
            <a:avLst/>
          </a:prstGeom>
        </p:spPr>
      </p:pic>
      <p:pic>
        <p:nvPicPr>
          <p:cNvPr id="6" name="그림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8" name="그림 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76218"/>
            <a:ext cx="2322000" cy="89005"/>
          </a:xfrm>
          <a:prstGeom prst="rect">
            <a:avLst/>
          </a:prstGeom>
        </p:spPr>
      </p:pic>
    </p:spTree>
    <p:extLst>
      <p:ext uri="{BB962C8B-B14F-4D97-AF65-F5344CB8AC3E}">
        <p14:creationId xmlns:p14="http://schemas.microsoft.com/office/powerpoint/2010/main" val="51549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97" y="1193784"/>
            <a:ext cx="10080000" cy="720000"/>
          </a:xfrm>
        </p:spPr>
        <p:txBody>
          <a:bodyPr lIns="0" tIns="0" rIns="0" bIns="0" anchor="t" anchorCtr="0">
            <a:normAutofit/>
          </a:bodyPr>
          <a:lstStyle>
            <a:lvl1pPr>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8486" y="450640"/>
            <a:ext cx="1118279" cy="324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2597" y="6650987"/>
            <a:ext cx="2322000" cy="89005"/>
          </a:xfrm>
          <a:prstGeom prst="rect">
            <a:avLst/>
          </a:prstGeom>
        </p:spPr>
      </p:pic>
    </p:spTree>
    <p:extLst>
      <p:ext uri="{BB962C8B-B14F-4D97-AF65-F5344CB8AC3E}">
        <p14:creationId xmlns:p14="http://schemas.microsoft.com/office/powerpoint/2010/main" val="374029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585" y="225014"/>
            <a:ext cx="10080000" cy="360000"/>
          </a:xfrm>
        </p:spPr>
        <p:txBody>
          <a:bodyPr lIns="0" tIns="0" rIns="0" bIns="0" anchor="ctr" anchorCtr="0">
            <a:noAutofit/>
          </a:bodyPr>
          <a:lstStyle>
            <a:lvl1pPr>
              <a:lnSpc>
                <a:spcPct val="100000"/>
              </a:lnSpc>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1635"/>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780" y="216000"/>
            <a:ext cx="994026" cy="288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611849"/>
            <a:ext cx="2322000" cy="89005"/>
          </a:xfrm>
          <a:prstGeom prst="rect">
            <a:avLst/>
          </a:prstGeom>
        </p:spPr>
      </p:pic>
    </p:spTree>
    <p:extLst>
      <p:ext uri="{BB962C8B-B14F-4D97-AF65-F5344CB8AC3E}">
        <p14:creationId xmlns:p14="http://schemas.microsoft.com/office/powerpoint/2010/main" val="15496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933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2016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9408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16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720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2296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8010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7449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88683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4"/>
          <p:cNvSpPr txBox="1">
            <a:spLocks/>
          </p:cNvSpPr>
          <p:nvPr/>
        </p:nvSpPr>
        <p:spPr>
          <a:xfrm>
            <a:off x="465639" y="5077322"/>
            <a:ext cx="6650313" cy="396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600" b="1" dirty="0">
                <a:solidFill>
                  <a:schemeClr val="bg1"/>
                </a:solidFill>
                <a:latin typeface="+mj-ea"/>
                <a:ea typeface="+mj-ea"/>
                <a:cs typeface="Arial" panose="020B0604020202020204" pitchFamily="34" charset="0"/>
              </a:rPr>
              <a:t>Handbuch zum Zurücksetzen von DDNS/P2P</a:t>
            </a:r>
          </a:p>
        </p:txBody>
      </p:sp>
    </p:spTree>
    <p:extLst>
      <p:ext uri="{BB962C8B-B14F-4D97-AF65-F5344CB8AC3E}">
        <p14:creationId xmlns:p14="http://schemas.microsoft.com/office/powerpoint/2010/main" val="16073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2-2. Anleitung zum Zurücksetzen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grpSp>
        <p:nvGrpSpPr>
          <p:cNvPr id="30" name="그룹 29"/>
          <p:cNvGrpSpPr/>
          <p:nvPr/>
        </p:nvGrpSpPr>
        <p:grpSpPr>
          <a:xfrm>
            <a:off x="3497667" y="3139998"/>
            <a:ext cx="6021642" cy="2848225"/>
            <a:chOff x="2156310" y="2670766"/>
            <a:chExt cx="6021642" cy="2848225"/>
          </a:xfrm>
        </p:grpSpPr>
        <p:pic>
          <p:nvPicPr>
            <p:cNvPr id="31" name="그림 30"/>
            <p:cNvPicPr>
              <a:picLocks noChangeAspect="1"/>
            </p:cNvPicPr>
            <p:nvPr/>
          </p:nvPicPr>
          <p:blipFill>
            <a:blip r:embed="rId3"/>
            <a:stretch>
              <a:fillRect/>
            </a:stretch>
          </p:blipFill>
          <p:spPr>
            <a:xfrm>
              <a:off x="2156310" y="2670766"/>
              <a:ext cx="6021642" cy="2848225"/>
            </a:xfrm>
            <a:prstGeom prst="rect">
              <a:avLst/>
            </a:prstGeom>
            <a:ln w="38100">
              <a:solidFill>
                <a:schemeClr val="accent4"/>
              </a:solidFill>
            </a:ln>
          </p:spPr>
        </p:pic>
        <p:sp>
          <p:nvSpPr>
            <p:cNvPr id="32" name="직사각형 31"/>
            <p:cNvSpPr/>
            <p:nvPr/>
          </p:nvSpPr>
          <p:spPr>
            <a:xfrm>
              <a:off x="3483665" y="3795826"/>
              <a:ext cx="459070" cy="46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3" name="오른쪽 화살표 32"/>
          <p:cNvSpPr/>
          <p:nvPr/>
        </p:nvSpPr>
        <p:spPr>
          <a:xfrm>
            <a:off x="2897753" y="4294553"/>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a:off x="272229" y="4433535"/>
            <a:ext cx="2697406" cy="276999"/>
          </a:xfrm>
          <a:prstGeom prst="rect">
            <a:avLst/>
          </a:prstGeom>
          <a:noFill/>
        </p:spPr>
        <p:txBody>
          <a:bodyPr wrap="none" rtlCol="0">
            <a:spAutoFit/>
          </a:bodyPr>
          <a:lstStyle/>
          <a:p>
            <a:pPr algn="r"/>
            <a:r>
              <a:rPr lang="de-DE" sz="1200" b="1" dirty="0"/>
              <a:t>Neuer QR-Code für P2P-Registrierung</a:t>
            </a:r>
          </a:p>
        </p:txBody>
      </p:sp>
      <p:sp>
        <p:nvSpPr>
          <p:cNvPr id="35" name="모서리가 둥근 직사각형 34"/>
          <p:cNvSpPr/>
          <p:nvPr/>
        </p:nvSpPr>
        <p:spPr>
          <a:xfrm>
            <a:off x="8125615" y="3320587"/>
            <a:ext cx="1238864" cy="393290"/>
          </a:xfrm>
          <a:prstGeom prst="roundRect">
            <a:avLst>
              <a:gd name="adj" fmla="val 50000"/>
            </a:avLst>
          </a:prstGeom>
          <a:solidFill>
            <a:schemeClr val="accent4">
              <a:lumMod val="20000"/>
              <a:lumOff val="80000"/>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dirty="0">
                <a:solidFill>
                  <a:srgbClr val="F37321"/>
                </a:solidFill>
                <a:latin typeface="+mn-ea"/>
                <a:ea typeface="+mn-ea"/>
                <a:cs typeface="Arial" panose="020B0604020202020204" pitchFamily="34" charset="0"/>
              </a:rPr>
              <a:t>  Neue DDNS-ID anfordern</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1"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[Setup] &gt; [Netzwerk] &gt; [DDNS und P2P] </a:t>
            </a:r>
          </a:p>
          <a:p>
            <a:r>
              <a:rPr lang="de-DE" sz="1600" dirty="0"/>
              <a:t>http://ddns.hanwha-security.com/&lt;Produkt-ID&gt;</a:t>
            </a:r>
          </a:p>
          <a:p>
            <a:pPr lvl="1"/>
            <a:r>
              <a:rPr lang="de-DE" sz="1600" dirty="0"/>
              <a:t>Sie können Ihre &lt;Produkt-ID&gt; jederzeit im DDNS/P2P-Menü abrufen.</a:t>
            </a:r>
          </a:p>
          <a:p>
            <a:pPr lvl="1"/>
            <a:r>
              <a:rPr lang="de-DE" sz="1600" dirty="0"/>
              <a:t>Beispiel für Verbindungsadresse: http://ddns.hanwha-security.com/3S1NRGUX</a:t>
            </a:r>
          </a:p>
        </p:txBody>
      </p:sp>
      <p:sp>
        <p:nvSpPr>
          <p:cNvPr id="22" name="모서리가 둥근 직사각형 21"/>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4</a:t>
            </a:r>
          </a:p>
        </p:txBody>
      </p:sp>
      <p:sp>
        <p:nvSpPr>
          <p:cNvPr id="23" name="모서리가 둥근 직사각형 22"/>
          <p:cNvSpPr/>
          <p:nvPr/>
        </p:nvSpPr>
        <p:spPr>
          <a:xfrm>
            <a:off x="9947188" y="1018388"/>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Fall 1</a:t>
            </a:r>
          </a:p>
        </p:txBody>
      </p:sp>
      <p:sp>
        <p:nvSpPr>
          <p:cNvPr id="25" name="모서리가 둥근 직사각형 24"/>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2</a:t>
            </a:r>
          </a:p>
        </p:txBody>
      </p:sp>
      <p:sp>
        <p:nvSpPr>
          <p:cNvPr id="28" name="모서리가 둥근 직사각형 27"/>
          <p:cNvSpPr/>
          <p:nvPr/>
        </p:nvSpPr>
        <p:spPr>
          <a:xfrm>
            <a:off x="9947188" y="1312948"/>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Fall 3</a:t>
            </a:r>
          </a:p>
        </p:txBody>
      </p:sp>
      <p:sp>
        <p:nvSpPr>
          <p:cNvPr id="4" name="타원 3">
            <a:extLst>
              <a:ext uri="{FF2B5EF4-FFF2-40B4-BE49-F238E27FC236}">
                <a16:creationId xmlns:a16="http://schemas.microsoft.com/office/drawing/2014/main" id="{BE8CB272-7983-ADF7-4608-C7EF83DBFDC1}"/>
              </a:ext>
            </a:extLst>
          </p:cNvPr>
          <p:cNvSpPr/>
          <p:nvPr/>
        </p:nvSpPr>
        <p:spPr>
          <a:xfrm>
            <a:off x="184360" y="989323"/>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3</a:t>
            </a:r>
          </a:p>
        </p:txBody>
      </p:sp>
    </p:spTree>
    <p:extLst>
      <p:ext uri="{BB962C8B-B14F-4D97-AF65-F5344CB8AC3E}">
        <p14:creationId xmlns:p14="http://schemas.microsoft.com/office/powerpoint/2010/main" val="22625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2-2. Anleitung zum Zurücksetzen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9" name="모서리가 둥근 직사각형 8"/>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2</a:t>
            </a:r>
          </a:p>
        </p:txBody>
      </p:sp>
      <p:sp>
        <p:nvSpPr>
          <p:cNvPr id="26" name="모서리가 둥근 직사각형 25"/>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3</a:t>
            </a:r>
          </a:p>
        </p:txBody>
      </p:sp>
      <p:grpSp>
        <p:nvGrpSpPr>
          <p:cNvPr id="5" name="그룹 4"/>
          <p:cNvGrpSpPr/>
          <p:nvPr/>
        </p:nvGrpSpPr>
        <p:grpSpPr>
          <a:xfrm>
            <a:off x="2252042" y="2731805"/>
            <a:ext cx="6942663" cy="3910247"/>
            <a:chOff x="2344291" y="2231190"/>
            <a:chExt cx="7962461" cy="4569013"/>
          </a:xfrm>
        </p:grpSpPr>
        <p:pic>
          <p:nvPicPr>
            <p:cNvPr id="20" name="그림 19"/>
            <p:cNvPicPr>
              <a:picLocks noChangeAspect="1"/>
            </p:cNvPicPr>
            <p:nvPr/>
          </p:nvPicPr>
          <p:blipFill>
            <a:blip r:embed="rId3"/>
            <a:stretch>
              <a:fillRect/>
            </a:stretch>
          </p:blipFill>
          <p:spPr>
            <a:xfrm>
              <a:off x="2344291" y="2231190"/>
              <a:ext cx="2111129" cy="4569013"/>
            </a:xfrm>
            <a:prstGeom prst="rect">
              <a:avLst/>
            </a:prstGeom>
          </p:spPr>
        </p:pic>
        <p:pic>
          <p:nvPicPr>
            <p:cNvPr id="21" name="그림 20"/>
            <p:cNvPicPr>
              <a:picLocks noChangeAspect="1"/>
            </p:cNvPicPr>
            <p:nvPr/>
          </p:nvPicPr>
          <p:blipFill>
            <a:blip r:embed="rId4"/>
            <a:stretch>
              <a:fillRect/>
            </a:stretch>
          </p:blipFill>
          <p:spPr>
            <a:xfrm>
              <a:off x="5273482" y="2231191"/>
              <a:ext cx="2101963" cy="4549176"/>
            </a:xfrm>
            <a:prstGeom prst="rect">
              <a:avLst/>
            </a:prstGeom>
          </p:spPr>
        </p:pic>
        <p:pic>
          <p:nvPicPr>
            <p:cNvPr id="22" name="그림 21"/>
            <p:cNvPicPr>
              <a:picLocks noChangeAspect="1"/>
            </p:cNvPicPr>
            <p:nvPr/>
          </p:nvPicPr>
          <p:blipFill>
            <a:blip r:embed="rId5"/>
            <a:stretch>
              <a:fillRect/>
            </a:stretch>
          </p:blipFill>
          <p:spPr>
            <a:xfrm>
              <a:off x="8204789" y="2231191"/>
              <a:ext cx="2101963" cy="4549176"/>
            </a:xfrm>
            <a:prstGeom prst="rect">
              <a:avLst/>
            </a:prstGeom>
          </p:spPr>
        </p:pic>
        <p:pic>
          <p:nvPicPr>
            <p:cNvPr id="23" name="그림 22"/>
            <p:cNvPicPr>
              <a:picLocks noChangeAspect="1"/>
            </p:cNvPicPr>
            <p:nvPr/>
          </p:nvPicPr>
          <p:blipFill rotWithShape="1">
            <a:blip r:embed="rId6"/>
            <a:srcRect t="658" b="658"/>
            <a:stretch/>
          </p:blipFill>
          <p:spPr>
            <a:xfrm>
              <a:off x="4075719" y="2300461"/>
              <a:ext cx="720000" cy="720000"/>
            </a:xfrm>
            <a:prstGeom prst="ellipse">
              <a:avLst/>
            </a:prstGeom>
            <a:ln w="44450">
              <a:solidFill>
                <a:schemeClr val="accent4"/>
              </a:solidFill>
            </a:ln>
          </p:spPr>
        </p:pic>
        <p:pic>
          <p:nvPicPr>
            <p:cNvPr id="25" name="그림 24"/>
            <p:cNvPicPr>
              <a:picLocks noChangeAspect="1"/>
            </p:cNvPicPr>
            <p:nvPr/>
          </p:nvPicPr>
          <p:blipFill>
            <a:blip r:embed="rId7"/>
            <a:stretch>
              <a:fillRect/>
            </a:stretch>
          </p:blipFill>
          <p:spPr>
            <a:xfrm>
              <a:off x="6873900" y="2333761"/>
              <a:ext cx="720000" cy="720000"/>
            </a:xfrm>
            <a:prstGeom prst="ellipse">
              <a:avLst/>
            </a:prstGeom>
            <a:ln w="44450">
              <a:solidFill>
                <a:schemeClr val="accent4"/>
              </a:solidFill>
            </a:ln>
          </p:spPr>
        </p:pic>
        <p:pic>
          <p:nvPicPr>
            <p:cNvPr id="28" name="그림 27"/>
            <p:cNvPicPr>
              <a:picLocks noChangeAspect="1"/>
            </p:cNvPicPr>
            <p:nvPr/>
          </p:nvPicPr>
          <p:blipFill>
            <a:blip r:embed="rId8"/>
            <a:stretch>
              <a:fillRect/>
            </a:stretch>
          </p:blipFill>
          <p:spPr>
            <a:xfrm>
              <a:off x="3473392" y="2902396"/>
              <a:ext cx="720000" cy="720000"/>
            </a:xfrm>
            <a:prstGeom prst="ellipse">
              <a:avLst/>
            </a:prstGeom>
            <a:ln w="44450">
              <a:solidFill>
                <a:schemeClr val="accent4"/>
              </a:solidFill>
            </a:ln>
          </p:spPr>
        </p:pic>
        <p:pic>
          <p:nvPicPr>
            <p:cNvPr id="36" name="그림 35"/>
            <p:cNvPicPr>
              <a:picLocks noChangeAspect="1"/>
            </p:cNvPicPr>
            <p:nvPr/>
          </p:nvPicPr>
          <p:blipFill>
            <a:blip r:embed="rId9"/>
            <a:stretch>
              <a:fillRect/>
            </a:stretch>
          </p:blipFill>
          <p:spPr>
            <a:xfrm>
              <a:off x="9271080" y="4515696"/>
              <a:ext cx="900000" cy="900000"/>
            </a:xfrm>
            <a:prstGeom prst="ellipse">
              <a:avLst/>
            </a:prstGeom>
            <a:ln w="44450">
              <a:solidFill>
                <a:schemeClr val="accent4"/>
              </a:solidFill>
            </a:ln>
          </p:spPr>
        </p:pic>
        <p:sp>
          <p:nvSpPr>
            <p:cNvPr id="37" name="타원 36"/>
            <p:cNvSpPr/>
            <p:nvPr/>
          </p:nvSpPr>
          <p:spPr>
            <a:xfrm>
              <a:off x="4022511" y="2284212"/>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1</a:t>
              </a:r>
            </a:p>
          </p:txBody>
        </p:sp>
        <p:sp>
          <p:nvSpPr>
            <p:cNvPr id="38" name="타원 37"/>
            <p:cNvSpPr/>
            <p:nvPr/>
          </p:nvSpPr>
          <p:spPr>
            <a:xfrm>
              <a:off x="3378833" y="292907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2</a:t>
              </a:r>
            </a:p>
          </p:txBody>
        </p:sp>
        <p:sp>
          <p:nvSpPr>
            <p:cNvPr id="39" name="타원 38"/>
            <p:cNvSpPr/>
            <p:nvPr/>
          </p:nvSpPr>
          <p:spPr>
            <a:xfrm>
              <a:off x="6784135" y="233376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3</a:t>
              </a:r>
            </a:p>
          </p:txBody>
        </p:sp>
        <p:sp>
          <p:nvSpPr>
            <p:cNvPr id="40" name="타원 39"/>
            <p:cNvSpPr/>
            <p:nvPr/>
          </p:nvSpPr>
          <p:spPr>
            <a:xfrm>
              <a:off x="9271080" y="4505779"/>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4</a:t>
              </a:r>
            </a:p>
          </p:txBody>
        </p:sp>
      </p:grpSp>
      <p:sp>
        <p:nvSpPr>
          <p:cNvPr id="41" name="모서리가 둥근 직사각형 40"/>
          <p:cNvSpPr/>
          <p:nvPr/>
        </p:nvSpPr>
        <p:spPr>
          <a:xfrm>
            <a:off x="10619033" y="1312946"/>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Fall 4</a:t>
            </a:r>
          </a:p>
        </p:txBody>
      </p:sp>
      <p:sp>
        <p:nvSpPr>
          <p:cNvPr id="42" name="모서리가 둥근 직사각형 41"/>
          <p:cNvSpPr/>
          <p:nvPr/>
        </p:nvSpPr>
        <p:spPr>
          <a:xfrm>
            <a:off x="9947189" y="1024595"/>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Fall 1</a:t>
            </a:r>
          </a:p>
        </p:txBody>
      </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dirty="0">
                <a:solidFill>
                  <a:srgbClr val="F37321"/>
                </a:solidFill>
                <a:latin typeface="+mn-ea"/>
                <a:ea typeface="+mn-ea"/>
                <a:cs typeface="Arial" panose="020B0604020202020204" pitchFamily="34" charset="0"/>
              </a:rPr>
              <a:t>  Gerät aus der App Wisenet Mobile entfernen</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0"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Öffnen Sie Wisenet Mobile, um das NVR-Gerät aus der Geräteliste zu entfernen.</a:t>
            </a:r>
          </a:p>
          <a:p>
            <a:pPr marL="0" indent="0">
              <a:buNone/>
            </a:pPr>
            <a:r>
              <a:rPr lang="de-DE" sz="1600" dirty="0"/>
              <a:t>   – Entfernen Sie nur das NVR-Gerät aus der Liste, das als neuer QR-Code registriert werden soll. (Geräte, bei denen der gegenwärtige QR-Code gleich bleibt, werden nicht gelöscht.)</a:t>
            </a:r>
          </a:p>
          <a:p>
            <a:pPr marL="0" indent="0">
              <a:buNone/>
            </a:pPr>
            <a:r>
              <a:rPr lang="de-DE" sz="1600" dirty="0"/>
              <a:t>   – Beachten Sie die Liste der betroffenen Modelle auf Seite 3.</a:t>
            </a:r>
          </a:p>
        </p:txBody>
      </p:sp>
      <p:sp>
        <p:nvSpPr>
          <p:cNvPr id="31" name="타원 30"/>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4</a:t>
            </a:r>
          </a:p>
        </p:txBody>
      </p:sp>
    </p:spTree>
    <p:extLst>
      <p:ext uri="{BB962C8B-B14F-4D97-AF65-F5344CB8AC3E}">
        <p14:creationId xmlns:p14="http://schemas.microsoft.com/office/powerpoint/2010/main" val="35391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2-2. Anleitung zum Zurücksetzen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9" name="모서리가 둥근 직사각형 8"/>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2</a:t>
            </a:r>
          </a:p>
        </p:txBody>
      </p:sp>
      <p:sp>
        <p:nvSpPr>
          <p:cNvPr id="26" name="모서리가 둥근 직사각형 25"/>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3</a:t>
            </a:r>
          </a:p>
        </p:txBody>
      </p:sp>
      <p:sp>
        <p:nvSpPr>
          <p:cNvPr id="42" name="모서리가 둥근 직사각형 41"/>
          <p:cNvSpPr/>
          <p:nvPr/>
        </p:nvSpPr>
        <p:spPr>
          <a:xfrm>
            <a:off x="9947189" y="1024595"/>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Fall 1</a:t>
            </a:r>
          </a:p>
        </p:txBody>
      </p:sp>
      <p:sp>
        <p:nvSpPr>
          <p:cNvPr id="24" name="모서리가 둥근 직사각형 23"/>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4</a:t>
            </a:r>
          </a:p>
        </p:txBody>
      </p:sp>
      <p:grpSp>
        <p:nvGrpSpPr>
          <p:cNvPr id="8" name="그룹 7"/>
          <p:cNvGrpSpPr/>
          <p:nvPr/>
        </p:nvGrpSpPr>
        <p:grpSpPr>
          <a:xfrm>
            <a:off x="1020271" y="2063104"/>
            <a:ext cx="9907024" cy="4297555"/>
            <a:chOff x="821215" y="1941355"/>
            <a:chExt cx="10370239" cy="4565704"/>
          </a:xfrm>
        </p:grpSpPr>
        <p:pic>
          <p:nvPicPr>
            <p:cNvPr id="33" name="그림 32"/>
            <p:cNvPicPr>
              <a:picLocks noChangeAspect="1"/>
            </p:cNvPicPr>
            <p:nvPr/>
          </p:nvPicPr>
          <p:blipFill>
            <a:blip r:embed="rId3"/>
            <a:stretch>
              <a:fillRect/>
            </a:stretch>
          </p:blipFill>
          <p:spPr>
            <a:xfrm>
              <a:off x="9081854" y="1941355"/>
              <a:ext cx="2109600" cy="4565704"/>
            </a:xfrm>
            <a:prstGeom prst="rect">
              <a:avLst/>
            </a:prstGeom>
          </p:spPr>
        </p:pic>
        <p:grpSp>
          <p:nvGrpSpPr>
            <p:cNvPr id="7" name="그룹 6"/>
            <p:cNvGrpSpPr/>
            <p:nvPr/>
          </p:nvGrpSpPr>
          <p:grpSpPr>
            <a:xfrm>
              <a:off x="821215" y="1941355"/>
              <a:ext cx="2109600" cy="4565704"/>
              <a:chOff x="22725" y="2221665"/>
              <a:chExt cx="2109600" cy="4565704"/>
            </a:xfrm>
          </p:grpSpPr>
          <p:pic>
            <p:nvPicPr>
              <p:cNvPr id="30" name="그림 29"/>
              <p:cNvPicPr>
                <a:picLocks noChangeAspect="1"/>
              </p:cNvPicPr>
              <p:nvPr/>
            </p:nvPicPr>
            <p:blipFill>
              <a:blip r:embed="rId4"/>
              <a:stretch>
                <a:fillRect/>
              </a:stretch>
            </p:blipFill>
            <p:spPr>
              <a:xfrm>
                <a:off x="22725" y="2221665"/>
                <a:ext cx="2109600" cy="4565704"/>
              </a:xfrm>
              <a:prstGeom prst="rect">
                <a:avLst/>
              </a:prstGeom>
            </p:spPr>
          </p:pic>
          <p:pic>
            <p:nvPicPr>
              <p:cNvPr id="34" name="그림 33"/>
              <p:cNvPicPr>
                <a:picLocks noChangeAspect="1"/>
              </p:cNvPicPr>
              <p:nvPr/>
            </p:nvPicPr>
            <p:blipFill>
              <a:blip r:embed="rId5"/>
              <a:stretch>
                <a:fillRect/>
              </a:stretch>
            </p:blipFill>
            <p:spPr>
              <a:xfrm>
                <a:off x="51626" y="2526158"/>
                <a:ext cx="733425" cy="733425"/>
              </a:xfrm>
              <a:prstGeom prst="ellipse">
                <a:avLst/>
              </a:prstGeom>
              <a:ln w="44450">
                <a:solidFill>
                  <a:schemeClr val="accent4"/>
                </a:solidFill>
              </a:ln>
            </p:spPr>
          </p:pic>
          <p:sp>
            <p:nvSpPr>
              <p:cNvPr id="35" name="타원 34"/>
              <p:cNvSpPr/>
              <p:nvPr/>
            </p:nvSpPr>
            <p:spPr>
              <a:xfrm>
                <a:off x="22725" y="248623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1</a:t>
                </a:r>
              </a:p>
            </p:txBody>
          </p:sp>
        </p:grpSp>
        <p:grpSp>
          <p:nvGrpSpPr>
            <p:cNvPr id="3" name="그룹 2"/>
            <p:cNvGrpSpPr/>
            <p:nvPr/>
          </p:nvGrpSpPr>
          <p:grpSpPr>
            <a:xfrm>
              <a:off x="3558349" y="1941355"/>
              <a:ext cx="2109600" cy="4565704"/>
              <a:chOff x="2353600" y="2221665"/>
              <a:chExt cx="2109600" cy="4565704"/>
            </a:xfrm>
          </p:grpSpPr>
          <p:pic>
            <p:nvPicPr>
              <p:cNvPr id="31" name="그림 30"/>
              <p:cNvPicPr>
                <a:picLocks noChangeAspect="1"/>
              </p:cNvPicPr>
              <p:nvPr/>
            </p:nvPicPr>
            <p:blipFill>
              <a:blip r:embed="rId6"/>
              <a:stretch>
                <a:fillRect/>
              </a:stretch>
            </p:blipFill>
            <p:spPr>
              <a:xfrm>
                <a:off x="2353600" y="2221665"/>
                <a:ext cx="2109600" cy="4565704"/>
              </a:xfrm>
              <a:prstGeom prst="rect">
                <a:avLst/>
              </a:prstGeom>
            </p:spPr>
          </p:pic>
          <p:sp>
            <p:nvSpPr>
              <p:cNvPr id="43" name="직사각형 42"/>
              <p:cNvSpPr/>
              <p:nvPr/>
            </p:nvSpPr>
            <p:spPr>
              <a:xfrm>
                <a:off x="2353600" y="2735612"/>
                <a:ext cx="2109600" cy="3417538"/>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3283709" y="261092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2</a:t>
                </a:r>
              </a:p>
            </p:txBody>
          </p:sp>
          <p:sp>
            <p:nvSpPr>
              <p:cNvPr id="45" name="TextBox 44"/>
              <p:cNvSpPr txBox="1"/>
              <p:nvPr/>
            </p:nvSpPr>
            <p:spPr>
              <a:xfrm>
                <a:off x="2551636" y="2884536"/>
                <a:ext cx="1713526" cy="555867"/>
              </a:xfrm>
              <a:prstGeom prst="rect">
                <a:avLst/>
              </a:prstGeom>
              <a:noFill/>
            </p:spPr>
            <p:txBody>
              <a:bodyPr wrap="none" rtlCol="0">
                <a:spAutoFit/>
              </a:bodyPr>
              <a:lstStyle/>
              <a:p>
                <a:pPr algn="ctr"/>
                <a:r>
                  <a:rPr lang="de-DE" sz="1400" b="1" dirty="0"/>
                  <a:t>Neuen QR-Code </a:t>
                </a:r>
              </a:p>
              <a:p>
                <a:pPr algn="ctr"/>
                <a:r>
                  <a:rPr lang="de-DE" sz="1400" b="1" dirty="0"/>
                  <a:t>scannen</a:t>
                </a:r>
              </a:p>
            </p:txBody>
          </p:sp>
        </p:grpSp>
        <p:grpSp>
          <p:nvGrpSpPr>
            <p:cNvPr id="4" name="그룹 3"/>
            <p:cNvGrpSpPr/>
            <p:nvPr/>
          </p:nvGrpSpPr>
          <p:grpSpPr>
            <a:xfrm>
              <a:off x="6295483" y="1941355"/>
              <a:ext cx="2158839" cy="4565704"/>
              <a:chOff x="4661104" y="2221665"/>
              <a:chExt cx="2158839" cy="4565704"/>
            </a:xfrm>
          </p:grpSpPr>
          <p:pic>
            <p:nvPicPr>
              <p:cNvPr id="32" name="그림 31"/>
              <p:cNvPicPr>
                <a:picLocks noChangeAspect="1"/>
              </p:cNvPicPr>
              <p:nvPr/>
            </p:nvPicPr>
            <p:blipFill>
              <a:blip r:embed="rId7"/>
              <a:stretch>
                <a:fillRect/>
              </a:stretch>
            </p:blipFill>
            <p:spPr>
              <a:xfrm>
                <a:off x="4694000" y="2221665"/>
                <a:ext cx="2109600" cy="4565704"/>
              </a:xfrm>
              <a:prstGeom prst="rect">
                <a:avLst/>
              </a:prstGeom>
            </p:spPr>
          </p:pic>
          <p:sp>
            <p:nvSpPr>
              <p:cNvPr id="46" name="직사각형 45"/>
              <p:cNvSpPr/>
              <p:nvPr/>
            </p:nvSpPr>
            <p:spPr>
              <a:xfrm>
                <a:off x="4710341" y="4314924"/>
                <a:ext cx="2109600" cy="1180675"/>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5640450" y="4190233"/>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3</a:t>
                </a:r>
              </a:p>
            </p:txBody>
          </p:sp>
          <p:sp>
            <p:nvSpPr>
              <p:cNvPr id="48" name="TextBox 47"/>
              <p:cNvSpPr txBox="1"/>
              <p:nvPr/>
            </p:nvSpPr>
            <p:spPr>
              <a:xfrm>
                <a:off x="4661104" y="4472182"/>
                <a:ext cx="2158839" cy="784753"/>
              </a:xfrm>
              <a:prstGeom prst="rect">
                <a:avLst/>
              </a:prstGeom>
              <a:noFill/>
            </p:spPr>
            <p:txBody>
              <a:bodyPr wrap="square" rtlCol="0">
                <a:spAutoFit/>
              </a:bodyPr>
              <a:lstStyle/>
              <a:p>
                <a:pPr algn="ctr"/>
                <a:r>
                  <a:rPr lang="de-DE" sz="1400" b="1" dirty="0"/>
                  <a:t>Kontodaten des NVR-Administrators </a:t>
                </a:r>
              </a:p>
              <a:p>
                <a:pPr algn="ctr"/>
                <a:r>
                  <a:rPr lang="de-DE" sz="1400" b="1" dirty="0"/>
                  <a:t>eingeben</a:t>
                </a:r>
              </a:p>
            </p:txBody>
          </p:sp>
        </p:grpSp>
      </p:grpSp>
      <p:sp>
        <p:nvSpPr>
          <p:cNvPr id="36"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dirty="0">
                <a:solidFill>
                  <a:srgbClr val="F37321"/>
                </a:solidFill>
                <a:latin typeface="+mn-ea"/>
                <a:ea typeface="+mn-ea"/>
                <a:cs typeface="Arial" panose="020B0604020202020204" pitchFamily="34" charset="0"/>
              </a:rPr>
              <a:t>  Neuen QR-Code neu registrieren</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8"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Registrieren Sie das Gerät in der App Wisenet Mobile mit einem neuen QR-Code neu.</a:t>
            </a:r>
          </a:p>
        </p:txBody>
      </p:sp>
      <p:sp>
        <p:nvSpPr>
          <p:cNvPr id="29" name="타원 28"/>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5</a:t>
            </a:r>
          </a:p>
        </p:txBody>
      </p:sp>
    </p:spTree>
    <p:extLst>
      <p:ext uri="{BB962C8B-B14F-4D97-AF65-F5344CB8AC3E}">
        <p14:creationId xmlns:p14="http://schemas.microsoft.com/office/powerpoint/2010/main" val="13488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2-3. Fragen und Antworten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28" name="내용 개체 틀 2"/>
          <p:cNvSpPr txBox="1">
            <a:spLocks/>
          </p:cNvSpPr>
          <p:nvPr/>
        </p:nvSpPr>
        <p:spPr>
          <a:xfrm>
            <a:off x="788021" y="1867808"/>
            <a:ext cx="10929497" cy="3562676"/>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F) Kann ich die P2P-Funktion noch verwenden, wenn ich P2P nach dem Upgrade nicht zurücksetze?</a:t>
            </a:r>
          </a:p>
          <a:p>
            <a:pPr marL="800100" lvl="1" indent="-342900">
              <a:buAutoNum type="alphaUcParenR"/>
            </a:pPr>
            <a:r>
              <a:rPr lang="de-DE" sz="1600" dirty="0"/>
              <a:t>Nein, das ist nicht möglich. Sie müssen P2P zurücksetzen und neu registrieren, um die Funktion verwenden zu können.</a:t>
            </a:r>
          </a:p>
          <a:p>
            <a:pPr lvl="1"/>
            <a:endParaRPr lang="en-US" altLang="ko-KR" sz="1600" dirty="0"/>
          </a:p>
          <a:p>
            <a:pPr marL="0" indent="0">
              <a:buNone/>
            </a:pPr>
            <a:r>
              <a:rPr lang="de-DE" sz="1600" dirty="0"/>
              <a:t>F) Kann ich die DDNS-Funktion noch verwenden, wenn ich DDNS nach dem Upgrade nicht zurücksetze?</a:t>
            </a:r>
          </a:p>
          <a:p>
            <a:pPr marL="800100" lvl="1" indent="-342900">
              <a:buAutoNum type="alphaUcParenR"/>
            </a:pPr>
            <a:r>
              <a:rPr lang="de-DE" sz="1600" dirty="0"/>
              <a:t>Falls Sie DDNS in der Vergangenheit bereits einmal registriert haben, können Sie die Funktion mit der früheren DDNS-Adresse weiter verwenden. Allerdings können die in der Vergangenheit registrierten ID-Informationen nicht über das NVR-Gerät geprüft werden. Falls Ihnen die Informationen nicht zur Verfügung stehen, sollten Sie also eine neue ID neu registrieren.</a:t>
            </a:r>
          </a:p>
          <a:p>
            <a:pPr lvl="1"/>
            <a:endParaRPr lang="en-US" altLang="ko-KR" sz="1600" dirty="0"/>
          </a:p>
          <a:p>
            <a:pPr marL="0" indent="0">
              <a:buNone/>
            </a:pPr>
            <a:r>
              <a:rPr lang="de-DE" sz="1600" dirty="0"/>
              <a:t>F) Muss ich P2P/DDNS nach jedem Software-Upgrade zurücksetzen?</a:t>
            </a:r>
          </a:p>
          <a:p>
            <a:pPr marL="457200" lvl="1" indent="0">
              <a:buNone/>
            </a:pPr>
            <a:r>
              <a:rPr lang="de-DE" sz="1600" dirty="0"/>
              <a:t>A)  Nein, die Rückstellung ist nur einmal erforderlich.</a:t>
            </a:r>
          </a:p>
        </p:txBody>
      </p:sp>
      <p:sp>
        <p:nvSpPr>
          <p:cNvPr id="12"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a:solidFill>
                  <a:srgbClr val="F37321"/>
                </a:solidFill>
                <a:latin typeface="+mn-ea"/>
                <a:ea typeface="+mn-ea"/>
                <a:cs typeface="Arial" panose="020B0604020202020204" pitchFamily="34" charset="0"/>
              </a:rPr>
              <a:t>  Fragen und Antworten</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237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2-3. Fragen und Antworten</a:t>
            </a:r>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6"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7" name="내용 개체 틀 2"/>
          <p:cNvSpPr txBox="1">
            <a:spLocks/>
          </p:cNvSpPr>
          <p:nvPr/>
        </p:nvSpPr>
        <p:spPr>
          <a:xfrm>
            <a:off x="788021" y="1867808"/>
            <a:ext cx="10889257" cy="40986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F) Kann ich die P2P-Funktion noch verwenden, falls ich die Software wegen eines Problems downgraden muss?</a:t>
            </a:r>
          </a:p>
          <a:p>
            <a:pPr marL="457200" lvl="1" indent="0">
              <a:buNone/>
            </a:pPr>
            <a:r>
              <a:rPr lang="de-DE" sz="1600" dirty="0"/>
              <a:t>A) Sie können die P2P-Funktion noch verwenden, müssen sie aber noch einmal zurücksetzen. Allerdings raten wir aus Gründen der Systemstabilität von Downgrades ab.</a:t>
            </a:r>
          </a:p>
          <a:p>
            <a:pPr lvl="1"/>
            <a:endParaRPr lang="en-US" altLang="ko-KR" sz="1600" dirty="0"/>
          </a:p>
          <a:p>
            <a:pPr marL="0" indent="0">
              <a:buNone/>
            </a:pPr>
            <a:r>
              <a:rPr lang="de-DE" sz="1600" dirty="0"/>
              <a:t>F) Kann ich die DDNS-Funktion noch verwenden, falls ich die Software wegen eines Problems downgraden muss?</a:t>
            </a:r>
          </a:p>
          <a:p>
            <a:pPr marL="457200" lvl="1" indent="0">
              <a:buNone/>
            </a:pPr>
            <a:r>
              <a:rPr lang="de-DE" sz="1600" dirty="0"/>
              <a:t>A) Falls Sie DDNS vor dem Upgrade bereits einmal registriert hatten, können Sie die Funktion mit der früheren ID verwenden. Falls Sie DDNS vor dem Upgrade noch nie registriert hatten, müssen Sie eine ID auf der DDNS-Site erstellen und die neu erstellte ID im NVR-Gerät anwenden.</a:t>
            </a:r>
          </a:p>
          <a:p>
            <a:pPr marL="457200" lvl="1" indent="0">
              <a:buNone/>
            </a:pPr>
            <a:r>
              <a:rPr lang="de-DE" sz="1600" dirty="0"/>
              <a:t>A) Automatisch im NVR-Gerät erstellte IDs können nach Downgrades nicht länger verwendet werden. Sollten Sie einen Viewer oder ein Drittsystem mit einer solchen ID registriert haben, müssen Sie diesen bzw. dieses dementsprechend ebenfalls neu für die Verwendung registrieren. Allerdings raten wir aus Gründen der Systemstabilität von Downgrades ab.</a:t>
            </a:r>
          </a:p>
          <a:p>
            <a:pPr marL="457200" lvl="1" indent="0">
              <a:buNone/>
            </a:pPr>
            <a:endParaRPr lang="en-US" altLang="ko-KR" sz="1600" dirty="0"/>
          </a:p>
        </p:txBody>
      </p:sp>
      <p:sp>
        <p:nvSpPr>
          <p:cNvPr id="8"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a:solidFill>
                  <a:srgbClr val="F37321"/>
                </a:solidFill>
                <a:latin typeface="+mn-ea"/>
                <a:ea typeface="+mn-ea"/>
                <a:cs typeface="Arial" panose="020B0604020202020204" pitchFamily="34" charset="0"/>
              </a:rPr>
              <a:t>  Fragen und Antworten</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178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71" y="568971"/>
            <a:ext cx="1792003" cy="288000"/>
          </a:xfrm>
          <a:prstGeom prst="rect">
            <a:avLst/>
          </a:prstGeom>
        </p:spPr>
      </p:pic>
      <p:grpSp>
        <p:nvGrpSpPr>
          <p:cNvPr id="7" name="그룹 6"/>
          <p:cNvGrpSpPr/>
          <p:nvPr/>
        </p:nvGrpSpPr>
        <p:grpSpPr>
          <a:xfrm>
            <a:off x="197025" y="5826979"/>
            <a:ext cx="3717047" cy="553998"/>
            <a:chOff x="699002" y="5480098"/>
            <a:chExt cx="3717047" cy="553998"/>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238" y="5819748"/>
              <a:ext cx="787951" cy="122400"/>
            </a:xfrm>
            <a:prstGeom prst="rect">
              <a:avLst/>
            </a:prstGeom>
          </p:spPr>
        </p:pic>
        <p:sp>
          <p:nvSpPr>
            <p:cNvPr id="9" name="직사각형 8"/>
            <p:cNvSpPr/>
            <p:nvPr/>
          </p:nvSpPr>
          <p:spPr>
            <a:xfrm>
              <a:off x="699002" y="5480098"/>
              <a:ext cx="3717047" cy="553998"/>
            </a:xfrm>
            <a:prstGeom prst="rect">
              <a:avLst/>
            </a:prstGeom>
          </p:spPr>
          <p:txBody>
            <a:bodyPr wrap="square" lIns="144000" rIns="14400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150000"/>
                </a:lnSpc>
              </a:pPr>
              <a:r>
                <a:rPr lang="de-DE" sz="1000">
                  <a:solidFill>
                    <a:schemeClr val="tx1">
                      <a:lumMod val="50000"/>
                      <a:lumOff val="50000"/>
                    </a:schemeClr>
                  </a:solidFill>
                  <a:latin typeface="+mn-ea"/>
                  <a:cs typeface="Arial" panose="020B0604020202020204" pitchFamily="34" charset="0"/>
                </a:rPr>
                <a:t>6, Pangyo-ro 319beon-gil, Bundang-gu, Seongnam-si, Gyeonggi-do, Republik Korea </a:t>
              </a:r>
            </a:p>
            <a:p>
              <a:pPr>
                <a:lnSpc>
                  <a:spcPct val="150000"/>
                </a:lnSpc>
              </a:pPr>
              <a:r>
                <a:rPr lang="de-DE" sz="1000">
                  <a:solidFill>
                    <a:schemeClr val="tx1">
                      <a:lumMod val="50000"/>
                      <a:lumOff val="50000"/>
                    </a:schemeClr>
                  </a:solidFill>
                  <a:latin typeface="+mn-ea"/>
                  <a:cs typeface="Arial" panose="020B0604020202020204" pitchFamily="34" charset="0"/>
                </a:rPr>
                <a:t>www.hanwha-security.com</a:t>
              </a:r>
            </a:p>
          </p:txBody>
        </p:sp>
      </p:grpSp>
    </p:spTree>
    <p:extLst>
      <p:ext uri="{BB962C8B-B14F-4D97-AF65-F5344CB8AC3E}">
        <p14:creationId xmlns:p14="http://schemas.microsoft.com/office/powerpoint/2010/main" val="405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4"/>
          <p:cNvSpPr txBox="1">
            <a:spLocks/>
          </p:cNvSpPr>
          <p:nvPr/>
        </p:nvSpPr>
        <p:spPr>
          <a:xfrm>
            <a:off x="510568" y="2493989"/>
            <a:ext cx="3962820" cy="566048"/>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de-DE" sz="2400" b="1" dirty="0">
                <a:latin typeface="+mj-ea"/>
                <a:ea typeface="+mj-ea"/>
                <a:cs typeface="Arial" panose="020B0604020202020204" pitchFamily="34" charset="0"/>
              </a:rPr>
              <a:t>1. </a:t>
            </a:r>
            <a:r>
              <a:rPr lang="de-DE" sz="2000" b="1" dirty="0">
                <a:latin typeface="+mj-ea"/>
                <a:ea typeface="+mj-ea"/>
                <a:cs typeface="Arial" panose="020B0604020202020204" pitchFamily="34" charset="0"/>
              </a:rPr>
              <a:t>Neue DDNS/P2P-Funktionen</a:t>
            </a:r>
          </a:p>
        </p:txBody>
      </p:sp>
      <p:sp>
        <p:nvSpPr>
          <p:cNvPr id="16" name="내용 개체 틀 4"/>
          <p:cNvSpPr txBox="1">
            <a:spLocks/>
          </p:cNvSpPr>
          <p:nvPr/>
        </p:nvSpPr>
        <p:spPr>
          <a:xfrm>
            <a:off x="414821" y="1739523"/>
            <a:ext cx="4179998" cy="75446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600" b="1" dirty="0">
                <a:solidFill>
                  <a:srgbClr val="F37321"/>
                </a:solidFill>
                <a:latin typeface="Arial" panose="020B0604020202020204" pitchFamily="34" charset="0"/>
                <a:ea typeface="나눔고딕" panose="020D0604000000000000" pitchFamily="50" charset="-127"/>
                <a:cs typeface="Arial" panose="020B0604020202020204" pitchFamily="34" charset="0"/>
              </a:rPr>
              <a:t>Inhaltsverzeichnis</a:t>
            </a:r>
          </a:p>
        </p:txBody>
      </p:sp>
      <p:sp>
        <p:nvSpPr>
          <p:cNvPr id="17" name="내용 개체 틀 4"/>
          <p:cNvSpPr txBox="1">
            <a:spLocks/>
          </p:cNvSpPr>
          <p:nvPr/>
        </p:nvSpPr>
        <p:spPr>
          <a:xfrm>
            <a:off x="510567" y="3060038"/>
            <a:ext cx="3084279"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de-DE" sz="1200" b="1" dirty="0">
                <a:latin typeface="+mj-ea"/>
                <a:ea typeface="+mj-ea"/>
                <a:cs typeface="Arial" panose="020B0604020202020204" pitchFamily="34" charset="0"/>
              </a:rPr>
              <a:t>1-1. Überblick über Funktionsänderungen</a:t>
            </a:r>
          </a:p>
          <a:p>
            <a:pPr marL="0" indent="0">
              <a:lnSpc>
                <a:spcPct val="150000"/>
              </a:lnSpc>
              <a:spcBef>
                <a:spcPts val="0"/>
              </a:spcBef>
              <a:buNone/>
            </a:pPr>
            <a:r>
              <a:rPr lang="de-DE" sz="1200" b="1" dirty="0">
                <a:latin typeface="+mj-ea"/>
                <a:ea typeface="+mj-ea"/>
                <a:cs typeface="Arial" panose="020B0604020202020204" pitchFamily="34" charset="0"/>
              </a:rPr>
              <a:t>1-2. Betroffene Modelle</a:t>
            </a:r>
          </a:p>
        </p:txBody>
      </p:sp>
      <p:sp>
        <p:nvSpPr>
          <p:cNvPr id="18" name="내용 개체 틀 4"/>
          <p:cNvSpPr txBox="1">
            <a:spLocks/>
          </p:cNvSpPr>
          <p:nvPr/>
        </p:nvSpPr>
        <p:spPr>
          <a:xfrm>
            <a:off x="4594819" y="2493988"/>
            <a:ext cx="6799322" cy="566049"/>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de-DE" sz="2400" b="1" dirty="0">
                <a:latin typeface="+mj-ea"/>
                <a:ea typeface="+mj-ea"/>
                <a:cs typeface="Arial" panose="020B0604020202020204" pitchFamily="34" charset="0"/>
              </a:rPr>
              <a:t>2. </a:t>
            </a:r>
            <a:r>
              <a:rPr lang="de-DE" sz="2000" b="1" dirty="0">
                <a:latin typeface="+mj-ea"/>
                <a:ea typeface="+mj-ea"/>
                <a:cs typeface="Arial" panose="020B0604020202020204" pitchFamily="34" charset="0"/>
              </a:rPr>
              <a:t>Vorgehensweise zum Zurücksetzen von DDNS/P2P</a:t>
            </a:r>
          </a:p>
        </p:txBody>
      </p:sp>
      <p:sp>
        <p:nvSpPr>
          <p:cNvPr id="19" name="내용 개체 틀 4"/>
          <p:cNvSpPr txBox="1">
            <a:spLocks/>
          </p:cNvSpPr>
          <p:nvPr/>
        </p:nvSpPr>
        <p:spPr>
          <a:xfrm>
            <a:off x="4594819" y="3060038"/>
            <a:ext cx="3464452"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de-DE" sz="1200" b="1" dirty="0">
                <a:latin typeface="+mj-ea"/>
                <a:ea typeface="+mj-ea"/>
                <a:cs typeface="Arial" panose="020B0604020202020204" pitchFamily="34" charset="0"/>
              </a:rPr>
              <a:t>2-1. Kontrolle des Status der Funktionsnutzung</a:t>
            </a:r>
          </a:p>
          <a:p>
            <a:pPr marL="0" indent="0">
              <a:lnSpc>
                <a:spcPct val="150000"/>
              </a:lnSpc>
              <a:spcBef>
                <a:spcPts val="0"/>
              </a:spcBef>
              <a:buNone/>
            </a:pPr>
            <a:r>
              <a:rPr lang="de-DE" sz="1200" b="1" dirty="0">
                <a:latin typeface="+mj-ea"/>
                <a:ea typeface="+mj-ea"/>
                <a:cs typeface="Arial" panose="020B0604020202020204" pitchFamily="34" charset="0"/>
              </a:rPr>
              <a:t>2-2. Anleitung zum Zurücksetzen</a:t>
            </a:r>
          </a:p>
          <a:p>
            <a:pPr marL="0" indent="0">
              <a:lnSpc>
                <a:spcPct val="150000"/>
              </a:lnSpc>
              <a:spcBef>
                <a:spcPts val="0"/>
              </a:spcBef>
              <a:buNone/>
            </a:pPr>
            <a:r>
              <a:rPr lang="de-DE" sz="1200" b="1" dirty="0">
                <a:latin typeface="+mj-ea"/>
                <a:ea typeface="+mj-ea"/>
                <a:cs typeface="Arial" panose="020B0604020202020204" pitchFamily="34" charset="0"/>
              </a:rPr>
              <a:t>2-3. Fragen und Antworten</a:t>
            </a:r>
          </a:p>
        </p:txBody>
      </p:sp>
    </p:spTree>
    <p:extLst>
      <p:ext uri="{BB962C8B-B14F-4D97-AF65-F5344CB8AC3E}">
        <p14:creationId xmlns:p14="http://schemas.microsoft.com/office/powerpoint/2010/main" val="11014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191225"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a:solidFill>
                  <a:schemeClr val="bg1"/>
                </a:solidFill>
                <a:latin typeface="+mj-ea"/>
                <a:ea typeface="+mj-ea"/>
                <a:cs typeface="Arial" panose="020B0604020202020204" pitchFamily="34" charset="0"/>
              </a:rPr>
              <a:t>1. Neue DDNS/P2P-Funktionen</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096" y="6557831"/>
            <a:ext cx="672002" cy="108000"/>
          </a:xfrm>
          <a:prstGeom prst="rect">
            <a:avLst/>
          </a:prstGeom>
        </p:spPr>
      </p:pic>
      <p:sp>
        <p:nvSpPr>
          <p:cNvPr id="7" name="내용 개체 틀 4"/>
          <p:cNvSpPr txBox="1">
            <a:spLocks/>
          </p:cNvSpPr>
          <p:nvPr/>
        </p:nvSpPr>
        <p:spPr>
          <a:xfrm>
            <a:off x="11067742" y="6455871"/>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2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Tree>
    <p:extLst>
      <p:ext uri="{BB962C8B-B14F-4D97-AF65-F5344CB8AC3E}">
        <p14:creationId xmlns:p14="http://schemas.microsoft.com/office/powerpoint/2010/main" val="41127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1-1. Überblick über Funktionsänderungen</a:t>
            </a:r>
          </a:p>
        </p:txBody>
      </p:sp>
      <p:sp>
        <p:nvSpPr>
          <p:cNvPr id="5" name="내용 개체 틀 2"/>
          <p:cNvSpPr txBox="1">
            <a:spLocks/>
          </p:cNvSpPr>
          <p:nvPr/>
        </p:nvSpPr>
        <p:spPr>
          <a:xfrm>
            <a:off x="347585" y="976536"/>
            <a:ext cx="11844415" cy="134574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b="1" dirty="0">
                <a:solidFill>
                  <a:schemeClr val="accent2"/>
                </a:solidFill>
                <a:latin typeface="+mn-ea"/>
                <a:ea typeface="+mn-ea"/>
                <a:cs typeface="Arial" panose="020B0604020202020204" pitchFamily="34" charset="0"/>
              </a:rPr>
              <a:t>Integrierte DDNS/P2P-Funktionen und optimierter Verbindungsweg.</a:t>
            </a:r>
          </a:p>
          <a:p>
            <a:pPr indent="-144000">
              <a:lnSpc>
                <a:spcPct val="150000"/>
              </a:lnSpc>
              <a:spcBef>
                <a:spcPts val="0"/>
              </a:spcBef>
              <a:buFont typeface="맑은 고딕" panose="020B0503020000020004" pitchFamily="50" charset="-127"/>
              <a:buChar char="-"/>
            </a:pPr>
            <a:r>
              <a:rPr lang="de-DE" sz="1400" dirty="0">
                <a:latin typeface="+mn-ea"/>
                <a:ea typeface="+mn-ea"/>
                <a:cs typeface="Arial" panose="020B0604020202020204" pitchFamily="34" charset="0"/>
              </a:rPr>
              <a:t>Erstellung und automatische Registrierung der DDNS-ID und Erstellung der P2P-UID (QR-Code) bei Aktivierung der DDNS/P2P-Funktionen.</a:t>
            </a:r>
          </a:p>
          <a:p>
            <a:pPr indent="-144000">
              <a:lnSpc>
                <a:spcPct val="150000"/>
              </a:lnSpc>
              <a:spcBef>
                <a:spcPts val="0"/>
              </a:spcBef>
              <a:buFont typeface="맑은 고딕" panose="020B0503020000020004" pitchFamily="50" charset="-127"/>
              <a:buChar char="-"/>
            </a:pPr>
            <a:r>
              <a:rPr lang="de-DE" sz="1400" dirty="0">
                <a:latin typeface="+mn-ea"/>
                <a:ea typeface="+mn-ea"/>
                <a:cs typeface="Arial" panose="020B0604020202020204" pitchFamily="34" charset="0"/>
              </a:rPr>
              <a:t>Bereitstellung durch Integration individueller DDNS- und P2P-Fernzugriffsmethoden (automatische Konvertierung zwischen DDNS und Cloud).</a:t>
            </a:r>
          </a:p>
          <a:p>
            <a:pPr indent="-144000">
              <a:lnSpc>
                <a:spcPct val="150000"/>
              </a:lnSpc>
              <a:spcBef>
                <a:spcPts val="0"/>
              </a:spcBef>
              <a:buFont typeface="맑은 고딕" panose="020B0503020000020004" pitchFamily="50" charset="-127"/>
              <a:buChar char="-"/>
            </a:pPr>
            <a:r>
              <a:rPr lang="de-DE" sz="1400" dirty="0">
                <a:latin typeface="+mn-ea"/>
                <a:ea typeface="+mn-ea"/>
                <a:cs typeface="Arial" panose="020B0604020202020204" pitchFamily="34" charset="0"/>
              </a:rPr>
              <a:t>Cloudbasiertes P2P zum Ausgleich der Zugriffsverzögerung </a:t>
            </a:r>
            <a:r>
              <a:rPr lang="de-DE" sz="1400">
                <a:latin typeface="+mn-ea"/>
                <a:ea typeface="+mn-ea"/>
                <a:cs typeface="Arial" panose="020B0604020202020204" pitchFamily="34" charset="0"/>
              </a:rPr>
              <a:t>des TURN-Servers.</a:t>
            </a:r>
            <a:endParaRPr lang="de-DE" sz="1400" dirty="0">
              <a:latin typeface="+mn-ea"/>
              <a:ea typeface="+mn-ea"/>
              <a:cs typeface="Arial" panose="020B0604020202020204" pitchFamily="34" charset="0"/>
            </a:endParaRPr>
          </a:p>
        </p:txBody>
      </p:sp>
      <p:pic>
        <p:nvPicPr>
          <p:cNvPr id="30" name="그림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31"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graphicFrame>
        <p:nvGraphicFramePr>
          <p:cNvPr id="64" name="표 63"/>
          <p:cNvGraphicFramePr>
            <a:graphicFrameLocks noGrp="1"/>
          </p:cNvGraphicFramePr>
          <p:nvPr>
            <p:extLst>
              <p:ext uri="{D42A27DB-BD31-4B8C-83A1-F6EECF244321}">
                <p14:modId xmlns:p14="http://schemas.microsoft.com/office/powerpoint/2010/main" val="212593791"/>
              </p:ext>
            </p:extLst>
          </p:nvPr>
        </p:nvGraphicFramePr>
        <p:xfrm>
          <a:off x="347585" y="2838540"/>
          <a:ext cx="5748415" cy="3624782"/>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4873">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9909">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3503529642"/>
              </p:ext>
            </p:extLst>
          </p:nvPr>
        </p:nvGraphicFramePr>
        <p:xfrm>
          <a:off x="6121245" y="2838540"/>
          <a:ext cx="5748415" cy="3619928"/>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2028">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7900">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pSp>
        <p:nvGrpSpPr>
          <p:cNvPr id="18" name="그룹 17"/>
          <p:cNvGrpSpPr/>
          <p:nvPr/>
        </p:nvGrpSpPr>
        <p:grpSpPr>
          <a:xfrm>
            <a:off x="6482701" y="3838595"/>
            <a:ext cx="1074333" cy="776427"/>
            <a:chOff x="6837259" y="3838595"/>
            <a:chExt cx="1074333" cy="776427"/>
          </a:xfrm>
        </p:grpSpPr>
        <p:grpSp>
          <p:nvGrpSpPr>
            <p:cNvPr id="77" name="그룹 76"/>
            <p:cNvGrpSpPr/>
            <p:nvPr/>
          </p:nvGrpSpPr>
          <p:grpSpPr>
            <a:xfrm>
              <a:off x="6998423" y="3838595"/>
              <a:ext cx="755073" cy="776427"/>
              <a:chOff x="658091" y="1977651"/>
              <a:chExt cx="872836" cy="1188112"/>
            </a:xfrm>
          </p:grpSpPr>
          <p:sp>
            <p:nvSpPr>
              <p:cNvPr id="78" name="순서도: 자기 디스크 77"/>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79" name="순서도: 자기 디스크 78"/>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80" name="순서도: 자기 디스크 79"/>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81" name="TextBox 80"/>
            <p:cNvSpPr txBox="1"/>
            <p:nvPr/>
          </p:nvSpPr>
          <p:spPr>
            <a:xfrm>
              <a:off x="6837259" y="4097983"/>
              <a:ext cx="1074333" cy="261610"/>
            </a:xfrm>
            <a:prstGeom prst="rect">
              <a:avLst/>
            </a:prstGeom>
            <a:noFill/>
          </p:spPr>
          <p:txBody>
            <a:bodyPr wrap="none" rtlCol="0">
              <a:spAutoFit/>
            </a:bodyPr>
            <a:lstStyle/>
            <a:p>
              <a:pPr algn="r"/>
              <a:r>
                <a:rPr lang="de-DE" sz="1100" b="1"/>
                <a:t>DDNS-Server</a:t>
              </a:r>
            </a:p>
          </p:txBody>
        </p:sp>
      </p:grpSp>
      <p:sp>
        <p:nvSpPr>
          <p:cNvPr id="84" name="TextBox 83"/>
          <p:cNvSpPr txBox="1"/>
          <p:nvPr/>
        </p:nvSpPr>
        <p:spPr>
          <a:xfrm>
            <a:off x="7101158" y="4849561"/>
            <a:ext cx="1762021" cy="253916"/>
          </a:xfrm>
          <a:prstGeom prst="rect">
            <a:avLst/>
          </a:prstGeom>
          <a:noFill/>
        </p:spPr>
        <p:txBody>
          <a:bodyPr wrap="none" rtlCol="0">
            <a:spAutoFit/>
          </a:bodyPr>
          <a:lstStyle/>
          <a:p>
            <a:r>
              <a:rPr lang="de-DE" sz="1050" b="1"/>
              <a:t>Verbindung mit DDNS-Server</a:t>
            </a:r>
          </a:p>
        </p:txBody>
      </p:sp>
      <p:sp>
        <p:nvSpPr>
          <p:cNvPr id="87" name="TextBox 86"/>
          <p:cNvSpPr txBox="1"/>
          <p:nvPr/>
        </p:nvSpPr>
        <p:spPr>
          <a:xfrm>
            <a:off x="9007997" y="4699492"/>
            <a:ext cx="1779322" cy="577081"/>
          </a:xfrm>
          <a:prstGeom prst="rect">
            <a:avLst/>
          </a:prstGeom>
          <a:noFill/>
        </p:spPr>
        <p:txBody>
          <a:bodyPr wrap="square" rtlCol="0">
            <a:spAutoFit/>
          </a:bodyPr>
          <a:lstStyle/>
          <a:p>
            <a:pPr algn="r"/>
            <a:r>
              <a:rPr lang="de-DE" sz="1050" b="1" dirty="0"/>
              <a:t>Wenn Verbindungsweg zum DDNS-Server nicht verfügbar ist</a:t>
            </a:r>
          </a:p>
        </p:txBody>
      </p:sp>
      <p:grpSp>
        <p:nvGrpSpPr>
          <p:cNvPr id="88" name="그룹 87"/>
          <p:cNvGrpSpPr/>
          <p:nvPr/>
        </p:nvGrpSpPr>
        <p:grpSpPr>
          <a:xfrm>
            <a:off x="10235757" y="3908959"/>
            <a:ext cx="1383076" cy="635699"/>
            <a:chOff x="6565489" y="3082875"/>
            <a:chExt cx="1383076" cy="635699"/>
          </a:xfrm>
        </p:grpSpPr>
        <p:sp>
          <p:nvSpPr>
            <p:cNvPr id="92" name="자유형 91"/>
            <p:cNvSpPr/>
            <p:nvPr/>
          </p:nvSpPr>
          <p:spPr>
            <a:xfrm>
              <a:off x="6565489" y="3082875"/>
              <a:ext cx="1383076" cy="635699"/>
            </a:xfrm>
            <a:custGeom>
              <a:avLst/>
              <a:gdLst>
                <a:gd name="connsiteX0" fmla="*/ 1018944 w 2327450"/>
                <a:gd name="connsiteY0" fmla="*/ 0 h 1069759"/>
                <a:gd name="connsiteX1" fmla="*/ 1560126 w 2327450"/>
                <a:gd name="connsiteY1" fmla="*/ 287744 h 1069759"/>
                <a:gd name="connsiteX2" fmla="*/ 1561461 w 2327450"/>
                <a:gd name="connsiteY2" fmla="*/ 290203 h 1069759"/>
                <a:gd name="connsiteX3" fmla="*/ 1625812 w 2327450"/>
                <a:gd name="connsiteY3" fmla="*/ 296691 h 1069759"/>
                <a:gd name="connsiteX4" fmla="*/ 1992572 w 2327450"/>
                <a:gd name="connsiteY4" fmla="*/ 597503 h 1069759"/>
                <a:gd name="connsiteX5" fmla="*/ 2003909 w 2327450"/>
                <a:gd name="connsiteY5" fmla="*/ 634025 h 1069759"/>
                <a:gd name="connsiteX6" fmla="*/ 2032608 w 2327450"/>
                <a:gd name="connsiteY6" fmla="*/ 631132 h 1069759"/>
                <a:gd name="connsiteX7" fmla="*/ 2327450 w 2327450"/>
                <a:gd name="connsiteY7" fmla="*/ 925974 h 1069759"/>
                <a:gd name="connsiteX8" fmla="*/ 2304280 w 2327450"/>
                <a:gd name="connsiteY8" fmla="*/ 1040740 h 1069759"/>
                <a:gd name="connsiteX9" fmla="*/ 2288529 w 2327450"/>
                <a:gd name="connsiteY9" fmla="*/ 1069759 h 1069759"/>
                <a:gd name="connsiteX10" fmla="*/ 25121 w 2327450"/>
                <a:gd name="connsiteY10" fmla="*/ 1069759 h 1069759"/>
                <a:gd name="connsiteX11" fmla="*/ 7442 w 2327450"/>
                <a:gd name="connsiteY11" fmla="*/ 1012807 h 1069759"/>
                <a:gd name="connsiteX12" fmla="*/ 0 w 2327450"/>
                <a:gd name="connsiteY12" fmla="*/ 938984 h 1069759"/>
                <a:gd name="connsiteX13" fmla="*/ 366302 w 2327450"/>
                <a:gd name="connsiteY13" fmla="*/ 572682 h 1069759"/>
                <a:gd name="connsiteX14" fmla="*/ 374281 w 2327450"/>
                <a:gd name="connsiteY14" fmla="*/ 573486 h 1069759"/>
                <a:gd name="connsiteX15" fmla="*/ 379560 w 2327450"/>
                <a:gd name="connsiteY15" fmla="*/ 521112 h 1069759"/>
                <a:gd name="connsiteX16" fmla="*/ 1018944 w 2327450"/>
                <a:gd name="connsiteY16" fmla="*/ 0 h 106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7450" h="1069759">
                  <a:moveTo>
                    <a:pt x="1018944" y="0"/>
                  </a:moveTo>
                  <a:cubicBezTo>
                    <a:pt x="1244222" y="0"/>
                    <a:pt x="1442841" y="114140"/>
                    <a:pt x="1560126" y="287744"/>
                  </a:cubicBezTo>
                  <a:lnTo>
                    <a:pt x="1561461" y="290203"/>
                  </a:lnTo>
                  <a:lnTo>
                    <a:pt x="1625812" y="296691"/>
                  </a:lnTo>
                  <a:cubicBezTo>
                    <a:pt x="1791640" y="330624"/>
                    <a:pt x="1928120" y="445122"/>
                    <a:pt x="1992572" y="597503"/>
                  </a:cubicBezTo>
                  <a:lnTo>
                    <a:pt x="2003909" y="634025"/>
                  </a:lnTo>
                  <a:lnTo>
                    <a:pt x="2032608" y="631132"/>
                  </a:lnTo>
                  <a:cubicBezTo>
                    <a:pt x="2195445" y="631132"/>
                    <a:pt x="2327450" y="763137"/>
                    <a:pt x="2327450" y="925974"/>
                  </a:cubicBezTo>
                  <a:cubicBezTo>
                    <a:pt x="2327450" y="966683"/>
                    <a:pt x="2319200" y="1005465"/>
                    <a:pt x="2304280" y="1040740"/>
                  </a:cubicBezTo>
                  <a:lnTo>
                    <a:pt x="2288529" y="1069759"/>
                  </a:lnTo>
                  <a:lnTo>
                    <a:pt x="25121" y="1069759"/>
                  </a:lnTo>
                  <a:lnTo>
                    <a:pt x="7442" y="1012807"/>
                  </a:lnTo>
                  <a:cubicBezTo>
                    <a:pt x="2563" y="988961"/>
                    <a:pt x="0" y="964272"/>
                    <a:pt x="0" y="938984"/>
                  </a:cubicBezTo>
                  <a:cubicBezTo>
                    <a:pt x="0" y="736681"/>
                    <a:pt x="163999" y="572682"/>
                    <a:pt x="366302" y="572682"/>
                  </a:cubicBezTo>
                  <a:lnTo>
                    <a:pt x="374281" y="573486"/>
                  </a:lnTo>
                  <a:lnTo>
                    <a:pt x="379560" y="521112"/>
                  </a:lnTo>
                  <a:cubicBezTo>
                    <a:pt x="440417" y="223714"/>
                    <a:pt x="703555" y="0"/>
                    <a:pt x="1018944" y="0"/>
                  </a:cubicBezTo>
                  <a:close/>
                </a:path>
              </a:pathLst>
            </a:custGeom>
            <a:solidFill>
              <a:schemeClr val="accent5">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94" name="TextBox 93"/>
            <p:cNvSpPr txBox="1"/>
            <p:nvPr/>
          </p:nvSpPr>
          <p:spPr>
            <a:xfrm>
              <a:off x="6966924" y="3293222"/>
              <a:ext cx="587020" cy="261610"/>
            </a:xfrm>
            <a:prstGeom prst="rect">
              <a:avLst/>
            </a:prstGeom>
            <a:noFill/>
          </p:spPr>
          <p:txBody>
            <a:bodyPr wrap="none" rtlCol="0">
              <a:spAutoFit/>
            </a:bodyPr>
            <a:lstStyle/>
            <a:p>
              <a:r>
                <a:rPr lang="de-DE" sz="1100" b="1"/>
                <a:t>Cloud</a:t>
              </a:r>
            </a:p>
          </p:txBody>
        </p:sp>
      </p:grpSp>
      <p:sp>
        <p:nvSpPr>
          <p:cNvPr id="97" name="TextBox 96"/>
          <p:cNvSpPr txBox="1"/>
          <p:nvPr/>
        </p:nvSpPr>
        <p:spPr>
          <a:xfrm>
            <a:off x="1479283" y="4840134"/>
            <a:ext cx="1327608" cy="415498"/>
          </a:xfrm>
          <a:prstGeom prst="rect">
            <a:avLst/>
          </a:prstGeom>
          <a:noFill/>
        </p:spPr>
        <p:txBody>
          <a:bodyPr wrap="none" rtlCol="0">
            <a:spAutoFit/>
          </a:bodyPr>
          <a:lstStyle/>
          <a:p>
            <a:r>
              <a:rPr lang="de-DE" sz="1050" b="1" dirty="0"/>
              <a:t>Verbindung über </a:t>
            </a:r>
            <a:br>
              <a:rPr lang="de-DE" sz="1050" b="1" dirty="0"/>
            </a:br>
            <a:r>
              <a:rPr lang="de-DE" sz="1050" b="1" dirty="0"/>
              <a:t>DDNS-Methode</a:t>
            </a:r>
          </a:p>
        </p:txBody>
      </p:sp>
      <p:sp>
        <p:nvSpPr>
          <p:cNvPr id="101" name="TextBox 100"/>
          <p:cNvSpPr txBox="1"/>
          <p:nvPr/>
        </p:nvSpPr>
        <p:spPr>
          <a:xfrm>
            <a:off x="3249236" y="4811622"/>
            <a:ext cx="1795757" cy="415498"/>
          </a:xfrm>
          <a:prstGeom prst="rect">
            <a:avLst/>
          </a:prstGeom>
          <a:noFill/>
        </p:spPr>
        <p:txBody>
          <a:bodyPr wrap="square" rtlCol="0">
            <a:spAutoFit/>
          </a:bodyPr>
          <a:lstStyle/>
          <a:p>
            <a:pPr algn="r"/>
            <a:r>
              <a:rPr lang="de-DE" sz="1050" b="1" dirty="0"/>
              <a:t>Verbindung über </a:t>
            </a:r>
            <a:br>
              <a:rPr lang="de-DE" sz="1050" b="1" dirty="0"/>
            </a:br>
            <a:r>
              <a:rPr lang="de-DE" sz="1050" b="1" dirty="0"/>
              <a:t>UID-Methode (QR-Code)</a:t>
            </a:r>
          </a:p>
        </p:txBody>
      </p:sp>
      <p:sp>
        <p:nvSpPr>
          <p:cNvPr id="102" name="TextBox 101"/>
          <p:cNvSpPr txBox="1"/>
          <p:nvPr/>
        </p:nvSpPr>
        <p:spPr>
          <a:xfrm>
            <a:off x="2827270" y="6163954"/>
            <a:ext cx="598241" cy="261610"/>
          </a:xfrm>
          <a:prstGeom prst="rect">
            <a:avLst/>
          </a:prstGeom>
          <a:noFill/>
        </p:spPr>
        <p:txBody>
          <a:bodyPr wrap="none" rtlCol="0">
            <a:spAutoFit/>
          </a:bodyPr>
          <a:lstStyle/>
          <a:p>
            <a:r>
              <a:rPr lang="de-DE" sz="1100" b="1"/>
              <a:t>Client</a:t>
            </a:r>
          </a:p>
        </p:txBody>
      </p:sp>
      <p:grpSp>
        <p:nvGrpSpPr>
          <p:cNvPr id="103" name="그룹 102"/>
          <p:cNvGrpSpPr/>
          <p:nvPr/>
        </p:nvGrpSpPr>
        <p:grpSpPr>
          <a:xfrm>
            <a:off x="975325" y="3840575"/>
            <a:ext cx="755073" cy="776427"/>
            <a:chOff x="658091" y="1977651"/>
            <a:chExt cx="872836" cy="1188112"/>
          </a:xfrm>
        </p:grpSpPr>
        <p:sp>
          <p:nvSpPr>
            <p:cNvPr id="110" name="순서도: 자기 디스크 109"/>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1" name="순서도: 자기 디스크 110"/>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2" name="순서도: 자기 디스크 111"/>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grpSp>
        <p:nvGrpSpPr>
          <p:cNvPr id="113" name="그룹 112"/>
          <p:cNvGrpSpPr/>
          <p:nvPr/>
        </p:nvGrpSpPr>
        <p:grpSpPr>
          <a:xfrm>
            <a:off x="4791635" y="3840575"/>
            <a:ext cx="755073" cy="776427"/>
            <a:chOff x="658091" y="1977651"/>
            <a:chExt cx="872836" cy="1188112"/>
          </a:xfrm>
          <a:solidFill>
            <a:schemeClr val="bg1">
              <a:lumMod val="85000"/>
            </a:schemeClr>
          </a:solidFill>
        </p:grpSpPr>
        <p:sp>
          <p:nvSpPr>
            <p:cNvPr id="114" name="순서도: 자기 디스크 113"/>
            <p:cNvSpPr/>
            <p:nvPr/>
          </p:nvSpPr>
          <p:spPr>
            <a:xfrm>
              <a:off x="658091" y="271549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5" name="순서도: 자기 디스크 114"/>
            <p:cNvSpPr/>
            <p:nvPr/>
          </p:nvSpPr>
          <p:spPr>
            <a:xfrm>
              <a:off x="658091" y="234657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6" name="순서도: 자기 디스크 115"/>
            <p:cNvSpPr/>
            <p:nvPr/>
          </p:nvSpPr>
          <p:spPr>
            <a:xfrm>
              <a:off x="658091" y="197765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117" name="TextBox 116"/>
          <p:cNvSpPr txBox="1"/>
          <p:nvPr/>
        </p:nvSpPr>
        <p:spPr>
          <a:xfrm>
            <a:off x="822305" y="4097983"/>
            <a:ext cx="1074333" cy="261610"/>
          </a:xfrm>
          <a:prstGeom prst="rect">
            <a:avLst/>
          </a:prstGeom>
          <a:noFill/>
        </p:spPr>
        <p:txBody>
          <a:bodyPr wrap="none" rtlCol="0">
            <a:spAutoFit/>
          </a:bodyPr>
          <a:lstStyle/>
          <a:p>
            <a:pPr algn="r"/>
            <a:r>
              <a:rPr lang="de-DE" sz="1100" b="1"/>
              <a:t>DDNS-Server</a:t>
            </a:r>
          </a:p>
        </p:txBody>
      </p:sp>
      <p:sp>
        <p:nvSpPr>
          <p:cNvPr id="118" name="TextBox 117"/>
          <p:cNvSpPr txBox="1"/>
          <p:nvPr/>
        </p:nvSpPr>
        <p:spPr>
          <a:xfrm>
            <a:off x="4699738" y="4097983"/>
            <a:ext cx="966932" cy="261610"/>
          </a:xfrm>
          <a:prstGeom prst="rect">
            <a:avLst/>
          </a:prstGeom>
          <a:noFill/>
        </p:spPr>
        <p:txBody>
          <a:bodyPr wrap="none" rtlCol="0">
            <a:spAutoFit/>
          </a:bodyPr>
          <a:lstStyle/>
          <a:p>
            <a:pPr algn="r"/>
            <a:r>
              <a:rPr lang="de-DE" sz="1100" b="1"/>
              <a:t>TURN-Server</a:t>
            </a:r>
          </a:p>
        </p:txBody>
      </p:sp>
      <p:pic>
        <p:nvPicPr>
          <p:cNvPr id="119" name="그림 118"/>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2332353" y="2960783"/>
            <a:ext cx="1583478" cy="453758"/>
          </a:xfrm>
          <a:prstGeom prst="rect">
            <a:avLst/>
          </a:prstGeom>
        </p:spPr>
      </p:pic>
      <p:pic>
        <p:nvPicPr>
          <p:cNvPr id="120" name="그림 119"/>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8076433" y="2956823"/>
            <a:ext cx="1583478" cy="453758"/>
          </a:xfrm>
          <a:prstGeom prst="rect">
            <a:avLst/>
          </a:prstGeom>
        </p:spPr>
      </p:pic>
      <p:pic>
        <p:nvPicPr>
          <p:cNvPr id="125" name="그림 124"/>
          <p:cNvPicPr>
            <a:picLocks noChangeAspect="1"/>
          </p:cNvPicPr>
          <p:nvPr/>
        </p:nvPicPr>
        <p:blipFill>
          <a:blip r:embed="rId4"/>
          <a:stretch>
            <a:fillRect/>
          </a:stretch>
        </p:blipFill>
        <p:spPr>
          <a:xfrm>
            <a:off x="2332353" y="5394063"/>
            <a:ext cx="1588077" cy="784082"/>
          </a:xfrm>
          <a:prstGeom prst="rect">
            <a:avLst/>
          </a:prstGeom>
        </p:spPr>
      </p:pic>
      <p:sp>
        <p:nvSpPr>
          <p:cNvPr id="128" name="TextBox 127"/>
          <p:cNvSpPr txBox="1"/>
          <p:nvPr/>
        </p:nvSpPr>
        <p:spPr>
          <a:xfrm>
            <a:off x="8660034" y="6163954"/>
            <a:ext cx="598241" cy="261610"/>
          </a:xfrm>
          <a:prstGeom prst="rect">
            <a:avLst/>
          </a:prstGeom>
          <a:noFill/>
        </p:spPr>
        <p:txBody>
          <a:bodyPr wrap="none" rtlCol="0">
            <a:spAutoFit/>
          </a:bodyPr>
          <a:lstStyle/>
          <a:p>
            <a:r>
              <a:rPr lang="de-DE" sz="1100" b="1"/>
              <a:t>Client</a:t>
            </a:r>
          </a:p>
        </p:txBody>
      </p:sp>
      <p:pic>
        <p:nvPicPr>
          <p:cNvPr id="129" name="그림 128"/>
          <p:cNvPicPr>
            <a:picLocks noChangeAspect="1"/>
          </p:cNvPicPr>
          <p:nvPr/>
        </p:nvPicPr>
        <p:blipFill>
          <a:blip r:embed="rId4"/>
          <a:stretch>
            <a:fillRect/>
          </a:stretch>
        </p:blipFill>
        <p:spPr>
          <a:xfrm>
            <a:off x="8165117" y="5394063"/>
            <a:ext cx="1588077" cy="784082"/>
          </a:xfrm>
          <a:prstGeom prst="rect">
            <a:avLst/>
          </a:prstGeom>
        </p:spPr>
      </p:pic>
      <p:cxnSp>
        <p:nvCxnSpPr>
          <p:cNvPr id="130" name="꺾인 연결선 129"/>
          <p:cNvCxnSpPr>
            <a:stCxn id="119" idx="3"/>
          </p:cNvCxnSpPr>
          <p:nvPr/>
        </p:nvCxnSpPr>
        <p:spPr>
          <a:xfrm>
            <a:off x="3915831" y="3187662"/>
            <a:ext cx="1253341" cy="586214"/>
          </a:xfrm>
          <a:prstGeom prst="bentConnector3">
            <a:avLst>
              <a:gd name="adj1" fmla="val 99445"/>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1" name="꺾인 연결선 130"/>
          <p:cNvCxnSpPr>
            <a:stCxn id="119" idx="1"/>
          </p:cNvCxnSpPr>
          <p:nvPr/>
        </p:nvCxnSpPr>
        <p:spPr>
          <a:xfrm rot="10800000" flipV="1">
            <a:off x="1352861" y="3187662"/>
            <a:ext cx="979492" cy="586214"/>
          </a:xfrm>
          <a:prstGeom prst="bentConnector3">
            <a:avLst>
              <a:gd name="adj1" fmla="val 99996"/>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1" name="꺾인 연결선 140"/>
          <p:cNvCxnSpPr>
            <a:stCxn id="114" idx="3"/>
            <a:endCxn id="125" idx="3"/>
          </p:cNvCxnSpPr>
          <p:nvPr/>
        </p:nvCxnSpPr>
        <p:spPr>
          <a:xfrm rot="5400000">
            <a:off x="3960250" y="4577182"/>
            <a:ext cx="1169102" cy="1248742"/>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4" name="꺾인 연결선 143"/>
          <p:cNvCxnSpPr>
            <a:stCxn id="110" idx="3"/>
            <a:endCxn id="125" idx="1"/>
          </p:cNvCxnSpPr>
          <p:nvPr/>
        </p:nvCxnSpPr>
        <p:spPr>
          <a:xfrm rot="16200000" flipH="1">
            <a:off x="1258056" y="4711807"/>
            <a:ext cx="1169102" cy="979491"/>
          </a:xfrm>
          <a:prstGeom prst="bentConnector2">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8" name="꺾인 연결선 147"/>
          <p:cNvCxnSpPr>
            <a:stCxn id="120" idx="3"/>
          </p:cNvCxnSpPr>
          <p:nvPr/>
        </p:nvCxnSpPr>
        <p:spPr>
          <a:xfrm>
            <a:off x="9659911" y="3183702"/>
            <a:ext cx="1191547" cy="654893"/>
          </a:xfrm>
          <a:prstGeom prst="bentConnector3">
            <a:avLst>
              <a:gd name="adj1" fmla="val 99827"/>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9" name="꺾인 연결선 148"/>
          <p:cNvCxnSpPr>
            <a:stCxn id="120" idx="1"/>
          </p:cNvCxnSpPr>
          <p:nvPr/>
        </p:nvCxnSpPr>
        <p:spPr>
          <a:xfrm rot="10800000" flipV="1">
            <a:off x="6990177" y="3183701"/>
            <a:ext cx="1086257" cy="590175"/>
          </a:xfrm>
          <a:prstGeom prst="bentConnector3">
            <a:avLst>
              <a:gd name="adj1" fmla="val 99869"/>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1" name="꺾인 연결선 150"/>
          <p:cNvCxnSpPr>
            <a:endCxn id="129" idx="3"/>
          </p:cNvCxnSpPr>
          <p:nvPr/>
        </p:nvCxnSpPr>
        <p:spPr>
          <a:xfrm rot="5400000">
            <a:off x="9724892" y="4619565"/>
            <a:ext cx="1194841" cy="1138236"/>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3" name="꺾인 연결선 152"/>
          <p:cNvCxnSpPr>
            <a:stCxn id="78" idx="3"/>
            <a:endCxn id="129" idx="1"/>
          </p:cNvCxnSpPr>
          <p:nvPr/>
        </p:nvCxnSpPr>
        <p:spPr>
          <a:xfrm rot="16200000" flipH="1">
            <a:off x="7007718" y="4628705"/>
            <a:ext cx="1171082" cy="1143715"/>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154" name="자유형 153"/>
          <p:cNvSpPr>
            <a:spLocks noChangeAspect="1"/>
          </p:cNvSpPr>
          <p:nvPr/>
        </p:nvSpPr>
        <p:spPr>
          <a:xfrm>
            <a:off x="347587" y="2510714"/>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latin typeface="Arial" panose="020B0604020202020204" pitchFamily="34" charset="0"/>
                <a:cs typeface="Arial" panose="020B0604020202020204" pitchFamily="34" charset="0"/>
              </a:rPr>
              <a:t>Davor</a:t>
            </a:r>
          </a:p>
        </p:txBody>
      </p:sp>
      <p:sp>
        <p:nvSpPr>
          <p:cNvPr id="156" name="자유형 155"/>
          <p:cNvSpPr>
            <a:spLocks noChangeAspect="1"/>
          </p:cNvSpPr>
          <p:nvPr/>
        </p:nvSpPr>
        <p:spPr>
          <a:xfrm>
            <a:off x="6121247" y="2505860"/>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latin typeface="Arial" panose="020B0604020202020204" pitchFamily="34" charset="0"/>
                <a:cs typeface="Arial" panose="020B0604020202020204" pitchFamily="34" charset="0"/>
              </a:rPr>
              <a:t>Danach</a:t>
            </a:r>
          </a:p>
        </p:txBody>
      </p:sp>
      <p:sp>
        <p:nvSpPr>
          <p:cNvPr id="157" name="타원 156"/>
          <p:cNvSpPr/>
          <p:nvPr/>
        </p:nvSpPr>
        <p:spPr>
          <a:xfrm>
            <a:off x="1187570" y="4812018"/>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159" name="타원 158"/>
          <p:cNvSpPr/>
          <p:nvPr/>
        </p:nvSpPr>
        <p:spPr>
          <a:xfrm>
            <a:off x="5006459" y="4815331"/>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2</a:t>
            </a:r>
          </a:p>
        </p:txBody>
      </p:sp>
      <p:sp>
        <p:nvSpPr>
          <p:cNvPr id="160" name="타원 159"/>
          <p:cNvSpPr/>
          <p:nvPr/>
        </p:nvSpPr>
        <p:spPr>
          <a:xfrm>
            <a:off x="6861001" y="4808309"/>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161" name="타원 160"/>
          <p:cNvSpPr/>
          <p:nvPr/>
        </p:nvSpPr>
        <p:spPr>
          <a:xfrm>
            <a:off x="10735876" y="4811622"/>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2</a:t>
            </a:r>
          </a:p>
        </p:txBody>
      </p:sp>
      <p:sp>
        <p:nvSpPr>
          <p:cNvPr id="122" name="TextBox 121"/>
          <p:cNvSpPr txBox="1"/>
          <p:nvPr/>
        </p:nvSpPr>
        <p:spPr>
          <a:xfrm>
            <a:off x="2499709" y="3939784"/>
            <a:ext cx="1776207" cy="276999"/>
          </a:xfrm>
          <a:prstGeom prst="rect">
            <a:avLst/>
          </a:prstGeom>
          <a:noFill/>
        </p:spPr>
        <p:txBody>
          <a:bodyPr wrap="square" rtlCol="0">
            <a:spAutoFit/>
          </a:bodyPr>
          <a:lstStyle/>
          <a:p>
            <a:r>
              <a:rPr lang="de-DE" sz="1200" b="1" dirty="0">
                <a:solidFill>
                  <a:schemeClr val="tx1">
                    <a:lumMod val="85000"/>
                    <a:lumOff val="15000"/>
                  </a:schemeClr>
                </a:solidFill>
              </a:rPr>
              <a:t>oder       wählen</a:t>
            </a:r>
          </a:p>
        </p:txBody>
      </p:sp>
      <p:sp>
        <p:nvSpPr>
          <p:cNvPr id="13" name="왼쪽/오른쪽 화살표 12"/>
          <p:cNvSpPr/>
          <p:nvPr/>
        </p:nvSpPr>
        <p:spPr>
          <a:xfrm>
            <a:off x="7917658" y="3965057"/>
            <a:ext cx="2088483" cy="616945"/>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2"/>
                </a:solidFill>
              </a:rPr>
              <a:t>Automatische </a:t>
            </a:r>
            <a:br>
              <a:rPr lang="de-DE" sz="1200" b="1" dirty="0">
                <a:solidFill>
                  <a:schemeClr val="accent2"/>
                </a:solidFill>
              </a:rPr>
            </a:br>
            <a:r>
              <a:rPr lang="de-DE" sz="1200" b="1" dirty="0">
                <a:solidFill>
                  <a:schemeClr val="accent2"/>
                </a:solidFill>
              </a:rPr>
              <a:t>Konvertierung</a:t>
            </a:r>
          </a:p>
        </p:txBody>
      </p:sp>
      <p:sp>
        <p:nvSpPr>
          <p:cNvPr id="53" name="타원 52">
            <a:extLst>
              <a:ext uri="{FF2B5EF4-FFF2-40B4-BE49-F238E27FC236}">
                <a16:creationId xmlns:a16="http://schemas.microsoft.com/office/drawing/2014/main" id="{DDC0B704-D74A-832E-4AD1-A93EC015C89F}"/>
              </a:ext>
            </a:extLst>
          </p:cNvPr>
          <p:cNvSpPr/>
          <p:nvPr/>
        </p:nvSpPr>
        <p:spPr>
          <a:xfrm>
            <a:off x="2224595" y="3900960"/>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1</a:t>
            </a:r>
          </a:p>
        </p:txBody>
      </p:sp>
      <p:sp>
        <p:nvSpPr>
          <p:cNvPr id="56" name="타원 55">
            <a:extLst>
              <a:ext uri="{FF2B5EF4-FFF2-40B4-BE49-F238E27FC236}">
                <a16:creationId xmlns:a16="http://schemas.microsoft.com/office/drawing/2014/main" id="{4358D1A4-370C-64EF-6441-F48CE67DFF8A}"/>
              </a:ext>
            </a:extLst>
          </p:cNvPr>
          <p:cNvSpPr/>
          <p:nvPr/>
        </p:nvSpPr>
        <p:spPr>
          <a:xfrm>
            <a:off x="2949696" y="3908959"/>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2</a:t>
            </a:r>
          </a:p>
        </p:txBody>
      </p:sp>
    </p:spTree>
    <p:extLst>
      <p:ext uri="{BB962C8B-B14F-4D97-AF65-F5344CB8AC3E}">
        <p14:creationId xmlns:p14="http://schemas.microsoft.com/office/powerpoint/2010/main" val="32852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vert="horz" lIns="0" tIns="0" rIns="0" bIns="0" rtlCol="0" anchor="ctr" anchorCtr="0">
            <a:noAutofit/>
          </a:bodyPr>
          <a:lstStyle/>
          <a:p>
            <a:r>
              <a:rPr lang="de-DE"/>
              <a:t>1-2. Betroffene Modelle</a:t>
            </a:r>
          </a:p>
        </p:txBody>
      </p:sp>
      <p:graphicFrame>
        <p:nvGraphicFramePr>
          <p:cNvPr id="2" name="표 1"/>
          <p:cNvGraphicFramePr>
            <a:graphicFrameLocks noGrp="1"/>
          </p:cNvGraphicFramePr>
          <p:nvPr>
            <p:extLst>
              <p:ext uri="{D42A27DB-BD31-4B8C-83A1-F6EECF244321}">
                <p14:modId xmlns:p14="http://schemas.microsoft.com/office/powerpoint/2010/main" val="3661467936"/>
              </p:ext>
            </p:extLst>
          </p:nvPr>
        </p:nvGraphicFramePr>
        <p:xfrm>
          <a:off x="1342518" y="2705163"/>
          <a:ext cx="9444773" cy="2832957"/>
        </p:xfrm>
        <a:graphic>
          <a:graphicData uri="http://schemas.openxmlformats.org/drawingml/2006/table">
            <a:tbl>
              <a:tblPr>
                <a:tableStyleId>{74C1A8A3-306A-4EB7-A6B1-4F7E0EB9C5D6}</a:tableStyleId>
              </a:tblPr>
              <a:tblGrid>
                <a:gridCol w="1935869">
                  <a:extLst>
                    <a:ext uri="{9D8B030D-6E8A-4147-A177-3AD203B41FA5}">
                      <a16:colId xmlns:a16="http://schemas.microsoft.com/office/drawing/2014/main" val="1419387556"/>
                    </a:ext>
                  </a:extLst>
                </a:gridCol>
                <a:gridCol w="5273942">
                  <a:extLst>
                    <a:ext uri="{9D8B030D-6E8A-4147-A177-3AD203B41FA5}">
                      <a16:colId xmlns:a16="http://schemas.microsoft.com/office/drawing/2014/main" val="2210112295"/>
                    </a:ext>
                  </a:extLst>
                </a:gridCol>
                <a:gridCol w="2234962">
                  <a:extLst>
                    <a:ext uri="{9D8B030D-6E8A-4147-A177-3AD203B41FA5}">
                      <a16:colId xmlns:a16="http://schemas.microsoft.com/office/drawing/2014/main" val="3335657225"/>
                    </a:ext>
                  </a:extLst>
                </a:gridCol>
              </a:tblGrid>
              <a:tr h="314773">
                <a:tc>
                  <a:txBody>
                    <a:bodyPr/>
                    <a:lstStyle/>
                    <a:p>
                      <a:pPr algn="ctr" rtl="0" fontAlgn="ctr"/>
                      <a:r>
                        <a:rPr lang="de-DE" sz="1600" b="1" u="none" strike="noStrike">
                          <a:effectLst/>
                        </a:rPr>
                        <a:t>Kategorie</a:t>
                      </a:r>
                    </a:p>
                  </a:txBody>
                  <a:tcPr marL="4233" marR="4233" marT="4233" marB="0"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fontAlgn="ctr"/>
                      <a:r>
                        <a:rPr lang="de-DE" sz="1600" b="1" u="none" strike="noStrike">
                          <a:effectLst/>
                        </a:rPr>
                        <a:t>Modell</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fontAlgn="ctr"/>
                      <a:r>
                        <a:rPr lang="de-DE" sz="1600" b="1" u="none" strike="noStrike" dirty="0">
                          <a:effectLst/>
                        </a:rPr>
                        <a:t>Betroffene Version</a:t>
                      </a:r>
                    </a:p>
                  </a:txBody>
                  <a:tcPr marL="4233" marR="4233" marT="4233" marB="0"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85585413"/>
                  </a:ext>
                </a:extLst>
              </a:tr>
              <a:tr h="314773">
                <a:tc rowSpan="3">
                  <a:txBody>
                    <a:bodyPr/>
                    <a:lstStyle/>
                    <a:p>
                      <a:pPr algn="ctr" rtl="0" fontAlgn="ctr">
                        <a:lnSpc>
                          <a:spcPct val="100000"/>
                        </a:lnSpc>
                      </a:pPr>
                      <a:r>
                        <a:rPr lang="de-DE" sz="1600" b="1" u="none" strike="noStrike">
                          <a:effectLst/>
                        </a:rPr>
                        <a:t>PRN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de-DE" sz="1600" u="none" strike="noStrike">
                          <a:effectLst/>
                        </a:rPr>
                        <a:t> 6410DB4, 6405DB4, 6400DB4, 6410B4, 6405B4, 6400B4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rowSpan="5">
                  <a:txBody>
                    <a:bodyPr/>
                    <a:lstStyle/>
                    <a:p>
                      <a:pPr algn="ctr" fontAlgn="ctr">
                        <a:lnSpc>
                          <a:spcPct val="100000"/>
                        </a:lnSpc>
                      </a:pPr>
                      <a:r>
                        <a:rPr lang="de-DE" sz="1400" u="none" strike="noStrike" dirty="0">
                          <a:effectLst/>
                        </a:rPr>
                        <a:t>Version 4.10.10 oder früher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5920904"/>
                  </a:ext>
                </a:extLst>
              </a:tr>
              <a:tr h="314773">
                <a:tc vMerge="1">
                  <a:txBody>
                    <a:bodyPr/>
                    <a:lstStyle/>
                    <a:p>
                      <a:pPr algn="l" rtl="0" latinLnBrk="1"/>
                      <a:endParaRPr lang="ko-KR" altLang="en-US"/>
                    </a:p>
                  </a:txBody>
                  <a:tcPr/>
                </a:tc>
                <a:tc>
                  <a:txBody>
                    <a:bodyPr/>
                    <a:lstStyle/>
                    <a:p>
                      <a:pPr algn="l" rtl="0" fontAlgn="ctr">
                        <a:lnSpc>
                          <a:spcPct val="100000"/>
                        </a:lnSpc>
                      </a:pPr>
                      <a:r>
                        <a:rPr lang="de-DE" sz="1600" u="none" strike="noStrike">
                          <a:effectLst/>
                        </a:rPr>
                        <a:t> 3210B4, 3205B4, 3200B4, 3210B2, 3205B2, 3200B2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3194267822"/>
                  </a:ext>
                </a:extLst>
              </a:tr>
              <a:tr h="314773">
                <a:tc vMerge="1">
                  <a:txBody>
                    <a:bodyPr/>
                    <a:lstStyle/>
                    <a:p>
                      <a:pPr algn="l" rtl="0" latinLnBrk="1"/>
                      <a:endParaRPr lang="ko-KR" altLang="en-US"/>
                    </a:p>
                  </a:txBody>
                  <a:tcPr/>
                </a:tc>
                <a:tc>
                  <a:txBody>
                    <a:bodyPr/>
                    <a:lstStyle/>
                    <a:p>
                      <a:pPr algn="l" rtl="0" fontAlgn="ctr">
                        <a:lnSpc>
                          <a:spcPct val="100000"/>
                        </a:lnSpc>
                      </a:pPr>
                      <a:r>
                        <a:rPr lang="de-DE" sz="1600" u="none" strike="noStrike">
                          <a:effectLst/>
                        </a:rPr>
                        <a:t> 1610B2, 1605B2, 1600B2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642999997"/>
                  </a:ext>
                </a:extLst>
              </a:tr>
              <a:tr h="314773">
                <a:tc rowSpan="3">
                  <a:txBody>
                    <a:bodyPr/>
                    <a:lstStyle/>
                    <a:p>
                      <a:pPr algn="ctr" rtl="0" fontAlgn="ctr">
                        <a:lnSpc>
                          <a:spcPct val="100000"/>
                        </a:lnSpc>
                      </a:pPr>
                      <a:r>
                        <a:rPr lang="de-DE" sz="1600" b="1" u="none" strike="noStrike">
                          <a:effectLst/>
                        </a:rPr>
                        <a:t>XRN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de-DE" sz="1600" u="none" strike="noStrike">
                          <a:effectLst/>
                        </a:rPr>
                        <a:t> 6410DB4, 6410B4, 6410RB2, 6410B2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77961454"/>
                  </a:ext>
                </a:extLst>
              </a:tr>
              <a:tr h="314773">
                <a:tc vMerge="1">
                  <a:txBody>
                    <a:bodyPr/>
                    <a:lstStyle/>
                    <a:p>
                      <a:pPr algn="l" rtl="0" latinLnBrk="1"/>
                      <a:endParaRPr lang="ko-KR" altLang="en-US"/>
                    </a:p>
                  </a:txBody>
                  <a:tcPr/>
                </a:tc>
                <a:tc>
                  <a:txBody>
                    <a:bodyPr/>
                    <a:lstStyle/>
                    <a:p>
                      <a:pPr algn="l" rtl="0" fontAlgn="ctr">
                        <a:lnSpc>
                          <a:spcPct val="100000"/>
                        </a:lnSpc>
                      </a:pPr>
                      <a:r>
                        <a:rPr lang="de-DE" sz="1600" u="none" strike="noStrike">
                          <a:effectLst/>
                        </a:rPr>
                        <a:t> 3210B4, 3210RB2, 3210B2, 1620SB1, 1620B2, 820S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102792488"/>
                  </a:ext>
                </a:extLst>
              </a:tr>
              <a:tr h="314773">
                <a:tc vMerge="1">
                  <a:txBody>
                    <a:bodyPr/>
                    <a:lstStyle/>
                    <a:p>
                      <a:pPr algn="l" rtl="0" latinLnBrk="1"/>
                      <a:endParaRPr lang="ko-KR" altLang="en-US"/>
                    </a:p>
                  </a:txBody>
                  <a:tcPr/>
                </a:tc>
                <a:tc>
                  <a:txBody>
                    <a:bodyPr/>
                    <a:lstStyle/>
                    <a:p>
                      <a:pPr algn="l" rtl="0" fontAlgn="ctr">
                        <a:lnSpc>
                          <a:spcPct val="100000"/>
                        </a:lnSpc>
                      </a:pPr>
                      <a:r>
                        <a:rPr lang="de-DE" sz="1600" u="none" strike="noStrike">
                          <a:effectLst/>
                        </a:rPr>
                        <a:t> 420S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de-DE" sz="1400" u="none" strike="noStrike">
                          <a:effectLst/>
                        </a:rPr>
                        <a:t>Version 4.10.00 oder früher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67049264"/>
                  </a:ext>
                </a:extLst>
              </a:tr>
              <a:tr h="314773">
                <a:tc>
                  <a:txBody>
                    <a:bodyPr/>
                    <a:lstStyle/>
                    <a:p>
                      <a:pPr algn="ctr" rtl="0" fontAlgn="ctr">
                        <a:lnSpc>
                          <a:spcPct val="100000"/>
                        </a:lnSpc>
                      </a:pPr>
                      <a:r>
                        <a:rPr lang="de-DE" sz="1600" b="1" u="none" strike="noStrike">
                          <a:effectLst/>
                        </a:rPr>
                        <a:t>QRN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de-DE" sz="1600" u="none" strike="noStrike">
                          <a:effectLst/>
                        </a:rPr>
                        <a:t> 430S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de-DE" sz="1400" u="none" strike="noStrike">
                          <a:effectLst/>
                        </a:rPr>
                        <a:t>Version 4.10.00 oder früher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672494"/>
                  </a:ext>
                </a:extLst>
              </a:tr>
              <a:tr h="314773">
                <a:tc>
                  <a:txBody>
                    <a:bodyPr/>
                    <a:lstStyle/>
                    <a:p>
                      <a:pPr algn="ctr" rtl="0" fontAlgn="ctr">
                        <a:lnSpc>
                          <a:spcPct val="100000"/>
                        </a:lnSpc>
                      </a:pPr>
                      <a:r>
                        <a:rPr lang="de-DE" sz="1600" b="1" u="none" strike="noStrike">
                          <a:effectLst/>
                        </a:rPr>
                        <a:t>HRX</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l" rtl="0" fontAlgn="ctr">
                        <a:lnSpc>
                          <a:spcPct val="100000"/>
                        </a:lnSpc>
                      </a:pPr>
                      <a:r>
                        <a:rPr lang="de-DE" sz="1600" u="none" strike="noStrike" dirty="0" smtClean="0">
                          <a:effectLst/>
                        </a:rPr>
                        <a:t> </a:t>
                      </a:r>
                      <a:r>
                        <a:rPr lang="de-DE" sz="1600" u="none" strike="noStrike" dirty="0">
                          <a:effectLst/>
                        </a:rPr>
                        <a:t>435, 434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lnSpc>
                          <a:spcPct val="100000"/>
                        </a:lnSpc>
                      </a:pPr>
                      <a:r>
                        <a:rPr lang="de-DE" sz="1400" u="none" strike="noStrike" dirty="0">
                          <a:effectLst/>
                        </a:rPr>
                        <a:t>Version 4.09.00 oder früher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304669683"/>
                  </a:ext>
                </a:extLst>
              </a:tr>
            </a:tbl>
          </a:graphicData>
        </a:graphic>
      </p:graphicFrame>
      <p:sp>
        <p:nvSpPr>
          <p:cNvPr id="5" name="내용 개체 틀 2"/>
          <p:cNvSpPr txBox="1">
            <a:spLocks/>
          </p:cNvSpPr>
          <p:nvPr/>
        </p:nvSpPr>
        <p:spPr>
          <a:xfrm>
            <a:off x="347585" y="976536"/>
            <a:ext cx="11417067" cy="107950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b="1" dirty="0">
                <a:solidFill>
                  <a:schemeClr val="accent2"/>
                </a:solidFill>
                <a:latin typeface="+mn-ea"/>
                <a:ea typeface="+mn-ea"/>
                <a:cs typeface="Arial" panose="020B0604020202020204" pitchFamily="34" charset="0"/>
              </a:rPr>
              <a:t>Von den DDNS/P2P-Änderungen betroffene Modelle</a:t>
            </a:r>
          </a:p>
          <a:p>
            <a:pPr indent="-144000">
              <a:lnSpc>
                <a:spcPct val="150000"/>
              </a:lnSpc>
              <a:spcBef>
                <a:spcPts val="0"/>
              </a:spcBef>
              <a:buFont typeface="맑은 고딕" panose="020B0503020000020004" pitchFamily="50" charset="-127"/>
              <a:buChar char="-"/>
            </a:pPr>
            <a:r>
              <a:rPr lang="de-DE" sz="1400" dirty="0">
                <a:latin typeface="+mn-ea"/>
                <a:cs typeface="Arial" panose="020B0604020202020204" pitchFamily="34" charset="0"/>
              </a:rPr>
              <a:t>Für die nachstehenden Produkte muss anhand der Informationen im Leitfaden geprüft werden, ob sie auf spätere Softwareversionen als angegeben aktualisiert werden müssen.</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7"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Tree>
    <p:extLst>
      <p:ext uri="{BB962C8B-B14F-4D97-AF65-F5344CB8AC3E}">
        <p14:creationId xmlns:p14="http://schemas.microsoft.com/office/powerpoint/2010/main" val="254759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7664145"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a:solidFill>
                  <a:schemeClr val="bg1"/>
                </a:solidFill>
                <a:latin typeface="+mj-ea"/>
                <a:ea typeface="+mj-ea"/>
                <a:cs typeface="Arial" panose="020B0604020202020204" pitchFamily="34" charset="0"/>
              </a:rPr>
              <a:t>2. Vorgehensweise zum Zurücksetzen von DDNS/P2P</a:t>
            </a: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9"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Tree>
    <p:extLst>
      <p:ext uri="{BB962C8B-B14F-4D97-AF65-F5344CB8AC3E}">
        <p14:creationId xmlns:p14="http://schemas.microsoft.com/office/powerpoint/2010/main" val="20628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2-1. Kontrolle des Status der Funktionsnutzung</a:t>
            </a:r>
          </a:p>
        </p:txBody>
      </p:sp>
      <p:sp>
        <p:nvSpPr>
          <p:cNvPr id="24"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dirty="0">
                <a:solidFill>
                  <a:srgbClr val="F37321"/>
                </a:solidFill>
                <a:latin typeface="+mn-ea"/>
                <a:ea typeface="+mn-ea"/>
                <a:cs typeface="Arial" panose="020B0604020202020204" pitchFamily="34" charset="0"/>
              </a:rPr>
              <a:t>  Status der gegenwärtigen Nutzung und Maßnahmen</a:t>
            </a:r>
          </a:p>
          <a:p>
            <a:pPr indent="-144000">
              <a:lnSpc>
                <a:spcPct val="150000"/>
              </a:lnSpc>
              <a:spcBef>
                <a:spcPts val="0"/>
              </a:spcBef>
              <a:buFont typeface="맑은 고딕" panose="020B0503020000020004" pitchFamily="50" charset="-127"/>
              <a:buChar char="-"/>
            </a:pPr>
            <a:r>
              <a:rPr lang="de-DE" sz="1400" dirty="0">
                <a:latin typeface="+mn-ea"/>
                <a:ea typeface="+mn-ea"/>
                <a:cs typeface="Arial" panose="020B0604020202020204" pitchFamily="34" charset="0"/>
              </a:rPr>
              <a:t>Setzen Sie die angegebenen Maßnahmen um, damit die Umgebung ihren Status vor dem Software-Update beibehält.</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19" name="직사각형 18"/>
          <p:cNvSpPr/>
          <p:nvPr/>
        </p:nvSpPr>
        <p:spPr>
          <a:xfrm>
            <a:off x="611414" y="5986237"/>
            <a:ext cx="3229513" cy="461665"/>
          </a:xfrm>
          <a:prstGeom prst="rect">
            <a:avLst/>
          </a:prstGeom>
        </p:spPr>
        <p:txBody>
          <a:bodyPr wrap="square">
            <a:spAutoFit/>
          </a:bodyPr>
          <a:lstStyle/>
          <a:p>
            <a:pPr algn="r"/>
            <a:r>
              <a:rPr lang="de-DE" sz="1200" b="1" dirty="0"/>
              <a:t>Wenn DDNS und P2P erstmalig genutzt werden sollen</a:t>
            </a:r>
          </a:p>
        </p:txBody>
      </p:sp>
      <p:sp>
        <p:nvSpPr>
          <p:cNvPr id="20" name="모서리가 둥근 직사각형 19"/>
          <p:cNvSpPr/>
          <p:nvPr/>
        </p:nvSpPr>
        <p:spPr>
          <a:xfrm>
            <a:off x="3041972" y="5703906"/>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de-DE" sz="1200" b="1"/>
              <a:t>Fall 4</a:t>
            </a:r>
          </a:p>
        </p:txBody>
      </p:sp>
      <p:sp>
        <p:nvSpPr>
          <p:cNvPr id="22" name="직사각형 21"/>
          <p:cNvSpPr/>
          <p:nvPr/>
        </p:nvSpPr>
        <p:spPr>
          <a:xfrm>
            <a:off x="1037288" y="5047525"/>
            <a:ext cx="2755883" cy="276999"/>
          </a:xfrm>
          <a:prstGeom prst="rect">
            <a:avLst/>
          </a:prstGeom>
        </p:spPr>
        <p:txBody>
          <a:bodyPr wrap="none">
            <a:spAutoFit/>
          </a:bodyPr>
          <a:lstStyle/>
          <a:p>
            <a:pPr algn="r"/>
            <a:r>
              <a:rPr lang="de-DE" sz="1200" b="1" dirty="0"/>
              <a:t>Wenn DDNS und P2P genutzt werden</a:t>
            </a:r>
          </a:p>
        </p:txBody>
      </p:sp>
      <p:sp>
        <p:nvSpPr>
          <p:cNvPr id="23" name="모서리가 둥근 직사각형 22"/>
          <p:cNvSpPr/>
          <p:nvPr/>
        </p:nvSpPr>
        <p:spPr>
          <a:xfrm>
            <a:off x="3041972" y="4808034"/>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de-DE" sz="1200" b="1"/>
              <a:t>Fall 3</a:t>
            </a:r>
          </a:p>
        </p:txBody>
      </p:sp>
      <p:sp>
        <p:nvSpPr>
          <p:cNvPr id="26" name="직사각형 25"/>
          <p:cNvSpPr/>
          <p:nvPr/>
        </p:nvSpPr>
        <p:spPr>
          <a:xfrm>
            <a:off x="1781081" y="4151654"/>
            <a:ext cx="2012090" cy="276999"/>
          </a:xfrm>
          <a:prstGeom prst="rect">
            <a:avLst/>
          </a:prstGeom>
        </p:spPr>
        <p:txBody>
          <a:bodyPr wrap="none">
            <a:spAutoFit/>
          </a:bodyPr>
          <a:lstStyle/>
          <a:p>
            <a:pPr algn="r"/>
            <a:r>
              <a:rPr lang="de-DE" sz="1200" b="1" dirty="0"/>
              <a:t>Wenn lediglich P2P genutzt wird</a:t>
            </a:r>
          </a:p>
        </p:txBody>
      </p:sp>
      <p:sp>
        <p:nvSpPr>
          <p:cNvPr id="27" name="모서리가 둥근 직사각형 26"/>
          <p:cNvSpPr/>
          <p:nvPr/>
        </p:nvSpPr>
        <p:spPr>
          <a:xfrm>
            <a:off x="3041972" y="3912163"/>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de-DE" sz="1200" b="1"/>
              <a:t>Fall 2</a:t>
            </a:r>
          </a:p>
        </p:txBody>
      </p:sp>
      <p:sp>
        <p:nvSpPr>
          <p:cNvPr id="29" name="직사각형 28"/>
          <p:cNvSpPr/>
          <p:nvPr/>
        </p:nvSpPr>
        <p:spPr>
          <a:xfrm>
            <a:off x="1619178" y="3255782"/>
            <a:ext cx="2173993" cy="276999"/>
          </a:xfrm>
          <a:prstGeom prst="rect">
            <a:avLst/>
          </a:prstGeom>
        </p:spPr>
        <p:txBody>
          <a:bodyPr wrap="none">
            <a:spAutoFit/>
          </a:bodyPr>
          <a:lstStyle/>
          <a:p>
            <a:pPr algn="r"/>
            <a:r>
              <a:rPr lang="de-DE" sz="1200" b="1" dirty="0"/>
              <a:t>Wenn lediglich DDNS genutzt wird</a:t>
            </a:r>
          </a:p>
        </p:txBody>
      </p:sp>
      <p:sp>
        <p:nvSpPr>
          <p:cNvPr id="30" name="모서리가 둥근 직사각형 29"/>
          <p:cNvSpPr/>
          <p:nvPr/>
        </p:nvSpPr>
        <p:spPr>
          <a:xfrm>
            <a:off x="3041972" y="3016291"/>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de-DE" sz="1200" b="1" dirty="0"/>
              <a:t>Fall 1</a:t>
            </a:r>
          </a:p>
        </p:txBody>
      </p:sp>
      <p:sp>
        <p:nvSpPr>
          <p:cNvPr id="32" name="직사각형 31"/>
          <p:cNvSpPr/>
          <p:nvPr/>
        </p:nvSpPr>
        <p:spPr>
          <a:xfrm>
            <a:off x="3967642" y="2131174"/>
            <a:ext cx="889988" cy="261610"/>
          </a:xfrm>
          <a:prstGeom prst="rect">
            <a:avLst/>
          </a:prstGeom>
        </p:spPr>
        <p:txBody>
          <a:bodyPr wrap="none" anchor="b">
            <a:spAutoFit/>
          </a:bodyPr>
          <a:lstStyle/>
          <a:p>
            <a:pPr algn="ctr"/>
            <a:r>
              <a:rPr lang="de-DE" sz="1100" i="1">
                <a:solidFill>
                  <a:schemeClr val="tx1">
                    <a:lumMod val="85000"/>
                    <a:lumOff val="15000"/>
                  </a:schemeClr>
                </a:solidFill>
              </a:rPr>
              <a:t>Upgraden</a:t>
            </a:r>
          </a:p>
        </p:txBody>
      </p:sp>
      <p:sp>
        <p:nvSpPr>
          <p:cNvPr id="34" name="직사각형 33"/>
          <p:cNvSpPr/>
          <p:nvPr/>
        </p:nvSpPr>
        <p:spPr>
          <a:xfrm>
            <a:off x="5416439" y="1977286"/>
            <a:ext cx="881973" cy="415498"/>
          </a:xfrm>
          <a:prstGeom prst="rect">
            <a:avLst/>
          </a:prstGeom>
        </p:spPr>
        <p:txBody>
          <a:bodyPr wrap="none" anchor="b">
            <a:spAutoFit/>
          </a:bodyPr>
          <a:lstStyle/>
          <a:p>
            <a:pPr algn="ctr"/>
            <a:r>
              <a:rPr lang="de-DE" sz="1050" i="1" dirty="0">
                <a:solidFill>
                  <a:schemeClr val="tx1">
                    <a:lumMod val="85000"/>
                    <a:lumOff val="15000"/>
                  </a:schemeClr>
                </a:solidFill>
              </a:rPr>
              <a:t>DDNS/P2P </a:t>
            </a:r>
            <a:br>
              <a:rPr lang="de-DE" sz="1050" i="1" dirty="0">
                <a:solidFill>
                  <a:schemeClr val="tx1">
                    <a:lumMod val="85000"/>
                    <a:lumOff val="15000"/>
                  </a:schemeClr>
                </a:solidFill>
              </a:rPr>
            </a:br>
            <a:r>
              <a:rPr lang="de-DE" sz="1050" i="1" dirty="0">
                <a:solidFill>
                  <a:schemeClr val="tx1">
                    <a:lumMod val="85000"/>
                    <a:lumOff val="15000"/>
                  </a:schemeClr>
                </a:solidFill>
              </a:rPr>
              <a:t>aktivieren</a:t>
            </a:r>
          </a:p>
        </p:txBody>
      </p:sp>
      <p:sp>
        <p:nvSpPr>
          <p:cNvPr id="36" name="직사각형 35"/>
          <p:cNvSpPr/>
          <p:nvPr/>
        </p:nvSpPr>
        <p:spPr>
          <a:xfrm>
            <a:off x="6589801" y="1977286"/>
            <a:ext cx="1162498" cy="415498"/>
          </a:xfrm>
          <a:prstGeom prst="rect">
            <a:avLst/>
          </a:prstGeom>
        </p:spPr>
        <p:txBody>
          <a:bodyPr wrap="none" anchor="b">
            <a:spAutoFit/>
          </a:bodyPr>
          <a:lstStyle/>
          <a:p>
            <a:pPr algn="ctr"/>
            <a:r>
              <a:rPr lang="de-DE" sz="1050" i="1" dirty="0">
                <a:solidFill>
                  <a:schemeClr val="tx1">
                    <a:lumMod val="85000"/>
                    <a:lumOff val="15000"/>
                  </a:schemeClr>
                </a:solidFill>
              </a:rPr>
              <a:t>Neue DDNS-ID </a:t>
            </a:r>
            <a:br>
              <a:rPr lang="de-DE" sz="1050" i="1" dirty="0">
                <a:solidFill>
                  <a:schemeClr val="tx1">
                    <a:lumMod val="85000"/>
                    <a:lumOff val="15000"/>
                  </a:schemeClr>
                </a:solidFill>
              </a:rPr>
            </a:br>
            <a:r>
              <a:rPr lang="de-DE" sz="1050" i="1" dirty="0">
                <a:solidFill>
                  <a:schemeClr val="tx1">
                    <a:lumMod val="85000"/>
                    <a:lumOff val="15000"/>
                  </a:schemeClr>
                </a:solidFill>
              </a:rPr>
              <a:t>anfordern</a:t>
            </a:r>
          </a:p>
        </p:txBody>
      </p:sp>
      <p:sp>
        <p:nvSpPr>
          <p:cNvPr id="38" name="직사각형 37"/>
          <p:cNvSpPr/>
          <p:nvPr/>
        </p:nvSpPr>
        <p:spPr>
          <a:xfrm>
            <a:off x="8069684" y="1977286"/>
            <a:ext cx="1071127" cy="415498"/>
          </a:xfrm>
          <a:prstGeom prst="rect">
            <a:avLst/>
          </a:prstGeom>
        </p:spPr>
        <p:txBody>
          <a:bodyPr wrap="none" anchor="b">
            <a:spAutoFit/>
          </a:bodyPr>
          <a:lstStyle/>
          <a:p>
            <a:pPr algn="ctr"/>
            <a:r>
              <a:rPr lang="de-DE" sz="1050" i="1" dirty="0">
                <a:solidFill>
                  <a:schemeClr val="tx1">
                    <a:lumMod val="85000"/>
                    <a:lumOff val="15000"/>
                  </a:schemeClr>
                </a:solidFill>
              </a:rPr>
              <a:t>NVR aus der </a:t>
            </a:r>
            <a:br>
              <a:rPr lang="de-DE" sz="1050" i="1" dirty="0">
                <a:solidFill>
                  <a:schemeClr val="tx1">
                    <a:lumMod val="85000"/>
                    <a:lumOff val="15000"/>
                  </a:schemeClr>
                </a:solidFill>
              </a:rPr>
            </a:br>
            <a:r>
              <a:rPr lang="de-DE" sz="1050" i="1" dirty="0">
                <a:solidFill>
                  <a:schemeClr val="tx1">
                    <a:lumMod val="85000"/>
                    <a:lumOff val="15000"/>
                  </a:schemeClr>
                </a:solidFill>
              </a:rPr>
              <a:t>App entfernen</a:t>
            </a:r>
          </a:p>
        </p:txBody>
      </p:sp>
      <p:sp>
        <p:nvSpPr>
          <p:cNvPr id="40" name="직사각형 39"/>
          <p:cNvSpPr/>
          <p:nvPr/>
        </p:nvSpPr>
        <p:spPr>
          <a:xfrm>
            <a:off x="9118592" y="1977286"/>
            <a:ext cx="1762021" cy="415498"/>
          </a:xfrm>
          <a:prstGeom prst="rect">
            <a:avLst/>
          </a:prstGeom>
        </p:spPr>
        <p:txBody>
          <a:bodyPr wrap="none" anchor="b">
            <a:spAutoFit/>
          </a:bodyPr>
          <a:lstStyle/>
          <a:p>
            <a:pPr algn="ctr"/>
            <a:r>
              <a:rPr lang="de-DE" sz="1050" i="1" dirty="0">
                <a:solidFill>
                  <a:schemeClr val="tx1">
                    <a:lumMod val="85000"/>
                    <a:lumOff val="15000"/>
                  </a:schemeClr>
                </a:solidFill>
              </a:rPr>
              <a:t>NVR mit neuem </a:t>
            </a:r>
            <a:br>
              <a:rPr lang="de-DE" sz="1050" i="1" dirty="0">
                <a:solidFill>
                  <a:schemeClr val="tx1">
                    <a:lumMod val="85000"/>
                    <a:lumOff val="15000"/>
                  </a:schemeClr>
                </a:solidFill>
              </a:rPr>
            </a:br>
            <a:r>
              <a:rPr lang="de-DE" sz="1050" i="1" dirty="0">
                <a:solidFill>
                  <a:schemeClr val="tx1">
                    <a:lumMod val="85000"/>
                    <a:lumOff val="15000"/>
                  </a:schemeClr>
                </a:solidFill>
              </a:rPr>
              <a:t>QR-Code neu registrieren</a:t>
            </a:r>
          </a:p>
        </p:txBody>
      </p:sp>
      <p:cxnSp>
        <p:nvCxnSpPr>
          <p:cNvPr id="6" name="직선 연결선 5"/>
          <p:cNvCxnSpPr/>
          <p:nvPr/>
        </p:nvCxnSpPr>
        <p:spPr>
          <a:xfrm>
            <a:off x="3967642" y="3281416"/>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3976361" y="4170408"/>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3976361" y="5091670"/>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3967642" y="6054484"/>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4442690" y="2712721"/>
            <a:ext cx="5550080" cy="3829394"/>
            <a:chOff x="4012058" y="2900523"/>
            <a:chExt cx="4403704" cy="3388770"/>
          </a:xfrm>
        </p:grpSpPr>
        <p:cxnSp>
          <p:nvCxnSpPr>
            <p:cNvPr id="11" name="직선 연결선 10"/>
            <p:cNvCxnSpPr/>
            <p:nvPr/>
          </p:nvCxnSpPr>
          <p:spPr>
            <a:xfrm>
              <a:off x="4012058"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5112984"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213910"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7314836"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8415762"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타원 32"/>
          <p:cNvSpPr/>
          <p:nvPr/>
        </p:nvSpPr>
        <p:spPr>
          <a:xfrm>
            <a:off x="4264959"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35" name="타원 34"/>
          <p:cNvSpPr/>
          <p:nvPr/>
        </p:nvSpPr>
        <p:spPr>
          <a:xfrm>
            <a:off x="5645645"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2</a:t>
            </a:r>
          </a:p>
        </p:txBody>
      </p:sp>
      <p:sp>
        <p:nvSpPr>
          <p:cNvPr id="37" name="타원 36"/>
          <p:cNvSpPr/>
          <p:nvPr/>
        </p:nvSpPr>
        <p:spPr>
          <a:xfrm>
            <a:off x="703999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3</a:t>
            </a:r>
          </a:p>
        </p:txBody>
      </p:sp>
      <p:sp>
        <p:nvSpPr>
          <p:cNvPr id="39" name="타원 38"/>
          <p:cNvSpPr/>
          <p:nvPr/>
        </p:nvSpPr>
        <p:spPr>
          <a:xfrm>
            <a:off x="842751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4</a:t>
            </a:r>
          </a:p>
        </p:txBody>
      </p:sp>
      <p:sp>
        <p:nvSpPr>
          <p:cNvPr id="42" name="타원 41"/>
          <p:cNvSpPr/>
          <p:nvPr/>
        </p:nvSpPr>
        <p:spPr>
          <a:xfrm>
            <a:off x="5651731" y="310492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2</a:t>
            </a:r>
          </a:p>
        </p:txBody>
      </p:sp>
      <p:sp>
        <p:nvSpPr>
          <p:cNvPr id="44" name="타원 43"/>
          <p:cNvSpPr/>
          <p:nvPr/>
        </p:nvSpPr>
        <p:spPr>
          <a:xfrm>
            <a:off x="5658563"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2</a:t>
            </a:r>
          </a:p>
        </p:txBody>
      </p:sp>
      <p:sp>
        <p:nvSpPr>
          <p:cNvPr id="45" name="타원 44"/>
          <p:cNvSpPr/>
          <p:nvPr/>
        </p:nvSpPr>
        <p:spPr>
          <a:xfrm>
            <a:off x="7039248"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3</a:t>
            </a:r>
          </a:p>
        </p:txBody>
      </p:sp>
      <p:sp>
        <p:nvSpPr>
          <p:cNvPr id="46" name="타원 45"/>
          <p:cNvSpPr/>
          <p:nvPr/>
        </p:nvSpPr>
        <p:spPr>
          <a:xfrm>
            <a:off x="843360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4</a:t>
            </a:r>
          </a:p>
        </p:txBody>
      </p:sp>
      <p:sp>
        <p:nvSpPr>
          <p:cNvPr id="47" name="타원 46"/>
          <p:cNvSpPr/>
          <p:nvPr/>
        </p:nvSpPr>
        <p:spPr>
          <a:xfrm>
            <a:off x="982112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5</a:t>
            </a:r>
          </a:p>
        </p:txBody>
      </p:sp>
      <p:sp>
        <p:nvSpPr>
          <p:cNvPr id="49" name="타원 48"/>
          <p:cNvSpPr/>
          <p:nvPr/>
        </p:nvSpPr>
        <p:spPr>
          <a:xfrm>
            <a:off x="5651728"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2</a:t>
            </a:r>
          </a:p>
        </p:txBody>
      </p:sp>
      <p:sp>
        <p:nvSpPr>
          <p:cNvPr id="50" name="타원 49"/>
          <p:cNvSpPr/>
          <p:nvPr/>
        </p:nvSpPr>
        <p:spPr>
          <a:xfrm>
            <a:off x="842676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4</a:t>
            </a:r>
          </a:p>
        </p:txBody>
      </p:sp>
      <p:sp>
        <p:nvSpPr>
          <p:cNvPr id="51" name="타원 50"/>
          <p:cNvSpPr/>
          <p:nvPr/>
        </p:nvSpPr>
        <p:spPr>
          <a:xfrm>
            <a:off x="981428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5</a:t>
            </a:r>
          </a:p>
        </p:txBody>
      </p:sp>
      <p:sp>
        <p:nvSpPr>
          <p:cNvPr id="53" name="타원 52"/>
          <p:cNvSpPr/>
          <p:nvPr/>
        </p:nvSpPr>
        <p:spPr>
          <a:xfrm>
            <a:off x="5651728"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2</a:t>
            </a:r>
          </a:p>
        </p:txBody>
      </p:sp>
      <p:sp>
        <p:nvSpPr>
          <p:cNvPr id="54" name="타원 53"/>
          <p:cNvSpPr/>
          <p:nvPr/>
        </p:nvSpPr>
        <p:spPr>
          <a:xfrm>
            <a:off x="7032414"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3</a:t>
            </a:r>
          </a:p>
        </p:txBody>
      </p:sp>
      <p:sp>
        <p:nvSpPr>
          <p:cNvPr id="55" name="타원 54"/>
          <p:cNvSpPr/>
          <p:nvPr/>
        </p:nvSpPr>
        <p:spPr>
          <a:xfrm>
            <a:off x="9814286"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5</a:t>
            </a:r>
          </a:p>
        </p:txBody>
      </p:sp>
      <p:sp>
        <p:nvSpPr>
          <p:cNvPr id="56" name="오른쪽 화살표 55"/>
          <p:cNvSpPr/>
          <p:nvPr/>
        </p:nvSpPr>
        <p:spPr>
          <a:xfrm>
            <a:off x="4646554" y="320343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오른쪽 화살표 56"/>
          <p:cNvSpPr/>
          <p:nvPr/>
        </p:nvSpPr>
        <p:spPr>
          <a:xfrm>
            <a:off x="4646554"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오른쪽 화살표 57"/>
          <p:cNvSpPr/>
          <p:nvPr/>
        </p:nvSpPr>
        <p:spPr>
          <a:xfrm>
            <a:off x="4646554" y="502655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오른쪽 화살표 58"/>
          <p:cNvSpPr/>
          <p:nvPr/>
        </p:nvSpPr>
        <p:spPr>
          <a:xfrm>
            <a:off x="4646554" y="5986237"/>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오른쪽 화살표 59"/>
          <p:cNvSpPr/>
          <p:nvPr/>
        </p:nvSpPr>
        <p:spPr>
          <a:xfrm>
            <a:off x="6063827"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오른쪽 화살표 60"/>
          <p:cNvSpPr/>
          <p:nvPr/>
        </p:nvSpPr>
        <p:spPr>
          <a:xfrm>
            <a:off x="6063827" y="5036290"/>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오른쪽 화살표 61"/>
          <p:cNvSpPr/>
          <p:nvPr/>
        </p:nvSpPr>
        <p:spPr>
          <a:xfrm>
            <a:off x="6060116" y="5995971"/>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오른쪽 화살표 62"/>
          <p:cNvSpPr/>
          <p:nvPr/>
        </p:nvSpPr>
        <p:spPr>
          <a:xfrm>
            <a:off x="8832815" y="503269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오른쪽 화살표 63"/>
          <p:cNvSpPr/>
          <p:nvPr/>
        </p:nvSpPr>
        <p:spPr>
          <a:xfrm>
            <a:off x="7452308" y="5991698"/>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오른쪽 화살표 64"/>
          <p:cNvSpPr/>
          <p:nvPr/>
        </p:nvSpPr>
        <p:spPr>
          <a:xfrm>
            <a:off x="7456019"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오른쪽 화살표 65"/>
          <p:cNvSpPr/>
          <p:nvPr/>
        </p:nvSpPr>
        <p:spPr>
          <a:xfrm>
            <a:off x="8832815"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204423" y="993181"/>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0</a:t>
            </a:r>
          </a:p>
        </p:txBody>
      </p:sp>
      <p:sp>
        <p:nvSpPr>
          <p:cNvPr id="68" name="타원 67"/>
          <p:cNvSpPr/>
          <p:nvPr/>
        </p:nvSpPr>
        <p:spPr>
          <a:xfrm>
            <a:off x="4265025" y="311253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69" name="타원 68"/>
          <p:cNvSpPr/>
          <p:nvPr/>
        </p:nvSpPr>
        <p:spPr>
          <a:xfrm>
            <a:off x="4271857" y="4008408"/>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70" name="타원 69"/>
          <p:cNvSpPr/>
          <p:nvPr/>
        </p:nvSpPr>
        <p:spPr>
          <a:xfrm>
            <a:off x="4265022" y="490427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71" name="타원 70"/>
          <p:cNvSpPr/>
          <p:nvPr/>
        </p:nvSpPr>
        <p:spPr>
          <a:xfrm>
            <a:off x="4265022" y="5892484"/>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1</a:t>
            </a:r>
          </a:p>
        </p:txBody>
      </p:sp>
      <p:sp>
        <p:nvSpPr>
          <p:cNvPr id="72" name="타원 71"/>
          <p:cNvSpPr/>
          <p:nvPr/>
        </p:nvSpPr>
        <p:spPr>
          <a:xfrm>
            <a:off x="9821121" y="2425784"/>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a:t>5</a:t>
            </a:r>
          </a:p>
        </p:txBody>
      </p:sp>
    </p:spTree>
    <p:extLst>
      <p:ext uri="{BB962C8B-B14F-4D97-AF65-F5344CB8AC3E}">
        <p14:creationId xmlns:p14="http://schemas.microsoft.com/office/powerpoint/2010/main" val="41897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2-2. Anleitung zum Zurücksetzen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pic>
        <p:nvPicPr>
          <p:cNvPr id="6" name="그림 5"/>
          <p:cNvPicPr>
            <a:picLocks noChangeAspect="1"/>
          </p:cNvPicPr>
          <p:nvPr/>
        </p:nvPicPr>
        <p:blipFill>
          <a:blip r:embed="rId3"/>
          <a:stretch>
            <a:fillRect/>
          </a:stretch>
        </p:blipFill>
        <p:spPr>
          <a:xfrm>
            <a:off x="2397916" y="1851738"/>
            <a:ext cx="6025327" cy="3755449"/>
          </a:xfrm>
          <a:prstGeom prst="rect">
            <a:avLst/>
          </a:prstGeom>
        </p:spPr>
      </p:pic>
      <p:sp>
        <p:nvSpPr>
          <p:cNvPr id="8"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Aktualisieren Sie das NVR-Gerät auf die aktuellste Version.</a:t>
            </a:r>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pPr>
              <a:lnSpc>
                <a:spcPct val="130000"/>
              </a:lnSpc>
            </a:pPr>
            <a:r>
              <a:rPr lang="de-DE" sz="1600" dirty="0"/>
              <a:t>Aktualisieren Sie die Anwendung Wisenet Mobile auf die aktuellste Version.</a:t>
            </a:r>
          </a:p>
          <a:p>
            <a:pPr marL="457200" lvl="1" indent="0">
              <a:lnSpc>
                <a:spcPct val="130000"/>
              </a:lnSpc>
              <a:buNone/>
            </a:pPr>
            <a:r>
              <a:rPr lang="de-DE" sz="1600" dirty="0"/>
              <a:t>– Prüfen Sie              oder             .</a:t>
            </a:r>
          </a:p>
        </p:txBody>
      </p:sp>
      <p:pic>
        <p:nvPicPr>
          <p:cNvPr id="16" name="그림 15"/>
          <p:cNvPicPr>
            <a:picLocks noChangeAspect="1"/>
          </p:cNvPicPr>
          <p:nvPr/>
        </p:nvPicPr>
        <p:blipFill>
          <a:blip r:embed="rId4"/>
          <a:stretch>
            <a:fillRect/>
          </a:stretch>
        </p:blipFill>
        <p:spPr>
          <a:xfrm>
            <a:off x="3744954" y="6090242"/>
            <a:ext cx="908528" cy="272985"/>
          </a:xfrm>
          <a:prstGeom prst="rect">
            <a:avLst/>
          </a:prstGeom>
        </p:spPr>
      </p:pic>
      <p:pic>
        <p:nvPicPr>
          <p:cNvPr id="17" name="그림 16"/>
          <p:cNvPicPr>
            <a:picLocks noChangeAspect="1"/>
          </p:cNvPicPr>
          <p:nvPr/>
        </p:nvPicPr>
        <p:blipFill>
          <a:blip r:embed="rId5"/>
          <a:stretch>
            <a:fillRect/>
          </a:stretch>
        </p:blipFill>
        <p:spPr>
          <a:xfrm>
            <a:off x="2370841" y="6090242"/>
            <a:ext cx="926625" cy="272985"/>
          </a:xfrm>
          <a:prstGeom prst="rect">
            <a:avLst/>
          </a:prstGeom>
        </p:spPr>
      </p:pic>
      <p:sp>
        <p:nvSpPr>
          <p:cNvPr id="18" name="직사각형 17"/>
          <p:cNvSpPr/>
          <p:nvPr/>
        </p:nvSpPr>
        <p:spPr>
          <a:xfrm>
            <a:off x="2476620" y="4908823"/>
            <a:ext cx="5554014" cy="3589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dirty="0">
                <a:solidFill>
                  <a:srgbClr val="F37321"/>
                </a:solidFill>
                <a:latin typeface="+mn-ea"/>
                <a:ea typeface="+mn-ea"/>
                <a:cs typeface="Arial" panose="020B0604020202020204" pitchFamily="34" charset="0"/>
              </a:rPr>
              <a:t>  Upgraden</a:t>
            </a:r>
          </a:p>
        </p:txBody>
      </p:sp>
      <p:sp>
        <p:nvSpPr>
          <p:cNvPr id="22" name="모서리가 둥근 직사각형 21"/>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4</a:t>
            </a:r>
          </a:p>
        </p:txBody>
      </p:sp>
      <p:sp>
        <p:nvSpPr>
          <p:cNvPr id="23" name="모서리가 둥근 직사각형 22"/>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2</a:t>
            </a:r>
          </a:p>
        </p:txBody>
      </p:sp>
      <p:sp>
        <p:nvSpPr>
          <p:cNvPr id="24" name="모서리가 둥근 직사각형 23"/>
          <p:cNvSpPr/>
          <p:nvPr/>
        </p:nvSpPr>
        <p:spPr>
          <a:xfrm>
            <a:off x="9950564" y="102253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1</a:t>
            </a:r>
          </a:p>
        </p:txBody>
      </p:sp>
      <p:sp>
        <p:nvSpPr>
          <p:cNvPr id="25" name="모서리가 둥근 직사각형 24"/>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3</a:t>
            </a:r>
          </a:p>
        </p:txBody>
      </p:sp>
      <p:sp>
        <p:nvSpPr>
          <p:cNvPr id="19" name="타원 18"/>
          <p:cNvSpPr/>
          <p:nvPr/>
        </p:nvSpPr>
        <p:spPr>
          <a:xfrm>
            <a:off x="195012"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1</a:t>
            </a:r>
          </a:p>
        </p:txBody>
      </p:sp>
    </p:spTree>
    <p:extLst>
      <p:ext uri="{BB962C8B-B14F-4D97-AF65-F5344CB8AC3E}">
        <p14:creationId xmlns:p14="http://schemas.microsoft.com/office/powerpoint/2010/main" val="13405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de-DE"/>
              <a:t>2-2. Anleitung zum Zurücksetzen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grpSp>
        <p:nvGrpSpPr>
          <p:cNvPr id="3" name="그룹 2"/>
          <p:cNvGrpSpPr/>
          <p:nvPr/>
        </p:nvGrpSpPr>
        <p:grpSpPr>
          <a:xfrm>
            <a:off x="1876164" y="2148368"/>
            <a:ext cx="8088872" cy="4413680"/>
            <a:chOff x="830685" y="1431173"/>
            <a:chExt cx="9144000" cy="5208922"/>
          </a:xfrm>
        </p:grpSpPr>
        <p:grpSp>
          <p:nvGrpSpPr>
            <p:cNvPr id="12" name="그룹 11"/>
            <p:cNvGrpSpPr/>
            <p:nvPr/>
          </p:nvGrpSpPr>
          <p:grpSpPr>
            <a:xfrm>
              <a:off x="830685" y="1431173"/>
              <a:ext cx="9144000" cy="5208922"/>
              <a:chOff x="0" y="1649078"/>
              <a:chExt cx="9144000" cy="5208922"/>
            </a:xfrm>
          </p:grpSpPr>
          <p:grpSp>
            <p:nvGrpSpPr>
              <p:cNvPr id="15" name="그룹 14"/>
              <p:cNvGrpSpPr/>
              <p:nvPr/>
            </p:nvGrpSpPr>
            <p:grpSpPr>
              <a:xfrm>
                <a:off x="0" y="1649078"/>
                <a:ext cx="9144000" cy="5208922"/>
                <a:chOff x="0" y="1649078"/>
                <a:chExt cx="9144000" cy="5208922"/>
              </a:xfrm>
            </p:grpSpPr>
            <p:pic>
              <p:nvPicPr>
                <p:cNvPr id="17" name="그림 16"/>
                <p:cNvPicPr>
                  <a:picLocks noChangeAspect="1"/>
                </p:cNvPicPr>
                <p:nvPr/>
              </p:nvPicPr>
              <p:blipFill rotWithShape="1">
                <a:blip r:embed="rId3"/>
                <a:srcRect r="17036"/>
                <a:stretch/>
              </p:blipFill>
              <p:spPr>
                <a:xfrm>
                  <a:off x="0" y="1649078"/>
                  <a:ext cx="8652387" cy="5208922"/>
                </a:xfrm>
                <a:prstGeom prst="rect">
                  <a:avLst/>
                </a:prstGeom>
              </p:spPr>
            </p:pic>
            <p:pic>
              <p:nvPicPr>
                <p:cNvPr id="18" name="그림 17"/>
                <p:cNvPicPr>
                  <a:picLocks noChangeAspect="1"/>
                </p:cNvPicPr>
                <p:nvPr/>
              </p:nvPicPr>
              <p:blipFill rotWithShape="1">
                <a:blip r:embed="rId3"/>
                <a:srcRect l="84237"/>
                <a:stretch/>
              </p:blipFill>
              <p:spPr>
                <a:xfrm>
                  <a:off x="7500077" y="1649078"/>
                  <a:ext cx="1643923" cy="5208922"/>
                </a:xfrm>
                <a:prstGeom prst="rect">
                  <a:avLst/>
                </a:prstGeom>
              </p:spPr>
            </p:pic>
          </p:grpSp>
          <p:sp>
            <p:nvSpPr>
              <p:cNvPr id="16" name="직사각형 15"/>
              <p:cNvSpPr/>
              <p:nvPr/>
            </p:nvSpPr>
            <p:spPr>
              <a:xfrm>
                <a:off x="3048000" y="4483510"/>
                <a:ext cx="1474839" cy="255638"/>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9" name="그림 18"/>
            <p:cNvPicPr>
              <a:picLocks noChangeAspect="1"/>
            </p:cNvPicPr>
            <p:nvPr/>
          </p:nvPicPr>
          <p:blipFill>
            <a:blip r:embed="rId4"/>
            <a:stretch>
              <a:fillRect/>
            </a:stretch>
          </p:blipFill>
          <p:spPr>
            <a:xfrm>
              <a:off x="2355146" y="2306239"/>
              <a:ext cx="601765" cy="601765"/>
            </a:xfrm>
            <a:prstGeom prst="ellipse">
              <a:avLst/>
            </a:prstGeom>
            <a:ln w="44450">
              <a:solidFill>
                <a:schemeClr val="accent4"/>
              </a:solidFill>
            </a:ln>
          </p:spPr>
        </p:pic>
        <p:sp>
          <p:nvSpPr>
            <p:cNvPr id="20" name="타원 19"/>
            <p:cNvSpPr/>
            <p:nvPr/>
          </p:nvSpPr>
          <p:spPr>
            <a:xfrm>
              <a:off x="2253509" y="2299517"/>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1</a:t>
              </a:r>
            </a:p>
          </p:txBody>
        </p:sp>
        <p:pic>
          <p:nvPicPr>
            <p:cNvPr id="21" name="그림 20"/>
            <p:cNvPicPr>
              <a:picLocks noChangeAspect="1"/>
            </p:cNvPicPr>
            <p:nvPr/>
          </p:nvPicPr>
          <p:blipFill>
            <a:blip r:embed="rId5"/>
            <a:stretch>
              <a:fillRect/>
            </a:stretch>
          </p:blipFill>
          <p:spPr>
            <a:xfrm>
              <a:off x="6032979" y="5973345"/>
              <a:ext cx="666750" cy="666750"/>
            </a:xfrm>
            <a:prstGeom prst="ellipse">
              <a:avLst/>
            </a:prstGeom>
            <a:ln w="44450">
              <a:solidFill>
                <a:schemeClr val="accent4"/>
              </a:solidFill>
            </a:ln>
          </p:spPr>
        </p:pic>
        <p:sp>
          <p:nvSpPr>
            <p:cNvPr id="22" name="타원 21"/>
            <p:cNvSpPr/>
            <p:nvPr/>
          </p:nvSpPr>
          <p:spPr>
            <a:xfrm>
              <a:off x="5908396" y="594175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2</a:t>
              </a:r>
            </a:p>
          </p:txBody>
        </p:sp>
        <p:pic>
          <p:nvPicPr>
            <p:cNvPr id="23" name="그림 22"/>
            <p:cNvPicPr>
              <a:picLocks noChangeAspect="1"/>
            </p:cNvPicPr>
            <p:nvPr/>
          </p:nvPicPr>
          <p:blipFill>
            <a:blip r:embed="rId6"/>
            <a:stretch>
              <a:fillRect/>
            </a:stretch>
          </p:blipFill>
          <p:spPr>
            <a:xfrm>
              <a:off x="4793070" y="3484674"/>
              <a:ext cx="4382973" cy="2073138"/>
            </a:xfrm>
            <a:prstGeom prst="rect">
              <a:avLst/>
            </a:prstGeom>
            <a:ln w="38100">
              <a:solidFill>
                <a:schemeClr val="accent4"/>
              </a:solidFill>
            </a:ln>
          </p:spPr>
        </p:pic>
        <p:sp>
          <p:nvSpPr>
            <p:cNvPr id="25" name="오른쪽 화살표 24"/>
            <p:cNvSpPr/>
            <p:nvPr/>
          </p:nvSpPr>
          <p:spPr>
            <a:xfrm rot="2758259">
              <a:off x="3582287" y="3744200"/>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de-DE" sz="1800" b="1" dirty="0">
                <a:solidFill>
                  <a:srgbClr val="F37321"/>
                </a:solidFill>
                <a:latin typeface="+mn-ea"/>
                <a:ea typeface="+mn-ea"/>
                <a:cs typeface="Arial" panose="020B0604020202020204" pitchFamily="34" charset="0"/>
              </a:rPr>
              <a:t>  DDNS/P2P aktivieren</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9" name="내용 개체 틀 1"/>
          <p:cNvSpPr txBox="1">
            <a:spLocks/>
          </p:cNvSpPr>
          <p:nvPr/>
        </p:nvSpPr>
        <p:spPr>
          <a:xfrm>
            <a:off x="602629" y="1641714"/>
            <a:ext cx="11150100" cy="294559"/>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Wählen Sie im Menü [Setup] &gt; [Netzwerk] &gt; [DDNS und P2P] des Geräts die Option [Aktivieren] aus. Der QR-Code wird aktiviert.</a:t>
            </a:r>
          </a:p>
        </p:txBody>
      </p:sp>
      <p:sp>
        <p:nvSpPr>
          <p:cNvPr id="30" name="모서리가 둥근 직사각형 29"/>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4</a:t>
            </a:r>
          </a:p>
        </p:txBody>
      </p:sp>
      <p:sp>
        <p:nvSpPr>
          <p:cNvPr id="31" name="모서리가 둥근 직사각형 30"/>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2</a:t>
            </a:r>
          </a:p>
        </p:txBody>
      </p:sp>
      <p:sp>
        <p:nvSpPr>
          <p:cNvPr id="32" name="모서리가 둥근 직사각형 31"/>
          <p:cNvSpPr/>
          <p:nvPr/>
        </p:nvSpPr>
        <p:spPr>
          <a:xfrm>
            <a:off x="9950564" y="102253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1</a:t>
            </a:r>
          </a:p>
        </p:txBody>
      </p:sp>
      <p:sp>
        <p:nvSpPr>
          <p:cNvPr id="33" name="모서리가 둥근 직사각형 32"/>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a:t>Fall 3</a:t>
            </a:r>
          </a:p>
        </p:txBody>
      </p:sp>
      <p:sp>
        <p:nvSpPr>
          <p:cNvPr id="5" name="타원 4">
            <a:extLst>
              <a:ext uri="{FF2B5EF4-FFF2-40B4-BE49-F238E27FC236}">
                <a16:creationId xmlns:a16="http://schemas.microsoft.com/office/drawing/2014/main" id="{9DC9D1B9-8442-8CDD-7E69-8F8D84AED185}"/>
              </a:ext>
            </a:extLst>
          </p:cNvPr>
          <p:cNvSpPr/>
          <p:nvPr/>
        </p:nvSpPr>
        <p:spPr>
          <a:xfrm>
            <a:off x="184360" y="989323"/>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t>2</a:t>
            </a:r>
          </a:p>
        </p:txBody>
      </p:sp>
    </p:spTree>
    <p:extLst>
      <p:ext uri="{BB962C8B-B14F-4D97-AF65-F5344CB8AC3E}">
        <p14:creationId xmlns:p14="http://schemas.microsoft.com/office/powerpoint/2010/main" val="1125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63B4DD22F64F5E479A87F31708F9D41F" ma:contentTypeVersion="2" ma:contentTypeDescription="새 문서를 만듭니다." ma:contentTypeScope="" ma:versionID="a6fc5438ad3ae9b76f8c797f5865b05b">
  <xsd:schema xmlns:xsd="http://www.w3.org/2001/XMLSchema" xmlns:xs="http://www.w3.org/2001/XMLSchema" xmlns:p="http://schemas.microsoft.com/office/2006/metadata/properties" xmlns:ns2="2122fd7b-6ac4-45f7-8c40-874bdb36701e" targetNamespace="http://schemas.microsoft.com/office/2006/metadata/properties" ma:root="true" ma:fieldsID="88e1617d2141f8aab1a894ae1f289be7" ns2:_="">
    <xsd:import namespace="2122fd7b-6ac4-45f7-8c40-874bdb3670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2fd7b-6ac4-45f7-8c40-874bdb367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EB033-A813-4582-8C15-2CA055DE502F}">
  <ds:schemaRefs>
    <ds:schemaRef ds:uri="http://schemas.microsoft.com/sharepoint/v3/contenttype/forms"/>
  </ds:schemaRefs>
</ds:datastoreItem>
</file>

<file path=customXml/itemProps2.xml><?xml version="1.0" encoding="utf-8"?>
<ds:datastoreItem xmlns:ds="http://schemas.openxmlformats.org/officeDocument/2006/customXml" ds:itemID="{00C63C6F-CF5B-4A0C-9270-CE2BCF656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2fd7b-6ac4-45f7-8c40-874bdb367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897</TotalTime>
  <Words>1028</Words>
  <Application>Microsoft Office PowerPoint</Application>
  <PresentationFormat>와이드스크린</PresentationFormat>
  <Paragraphs>200</Paragraphs>
  <Slides>15</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나눔고딕</vt:lpstr>
      <vt:lpstr>맑은 고딕</vt:lpstr>
      <vt:lpstr>Arial</vt:lpstr>
      <vt:lpstr>Office 테마</vt:lpstr>
      <vt:lpstr>PowerPoint 프레젠테이션</vt:lpstr>
      <vt:lpstr>PowerPoint 프레젠테이션</vt:lpstr>
      <vt:lpstr>PowerPoint 프레젠테이션</vt:lpstr>
      <vt:lpstr>1-1. Überblick über Funktionsänderungen</vt:lpstr>
      <vt:lpstr>1-2. Betroffene Modelle</vt:lpstr>
      <vt:lpstr>PowerPoint 프레젠테이션</vt:lpstr>
      <vt:lpstr>2-1. Kontrolle des Status der Funktionsnutzung</vt:lpstr>
      <vt:lpstr>2-2. Anleitung zum Zurücksetzen</vt:lpstr>
      <vt:lpstr>2-2. Anleitung zum Zurücksetzen</vt:lpstr>
      <vt:lpstr>2-2. Anleitung zum Zurücksetzen</vt:lpstr>
      <vt:lpstr>2-2. Anleitung zum Zurücksetzen</vt:lpstr>
      <vt:lpstr>2-2. Anleitung zum Zurücksetzen</vt:lpstr>
      <vt:lpstr>2-3. Fragen und Antworten</vt:lpstr>
      <vt:lpstr>2-3. Fragen und Antworten</vt:lpstr>
      <vt:lpstr>PowerPoint 프레젠테이션</vt:lpstr>
    </vt:vector>
  </TitlesOfParts>
  <Company>Hanwha Techwin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김경현(KYUNGHYUN KIM)</dc:creator>
  <cp:lastModifiedBy>김경현(KYUNGHYUN KIM)</cp:lastModifiedBy>
  <cp:revision>132</cp:revision>
  <dcterms:created xsi:type="dcterms:W3CDTF">2022-07-05T06:28:17Z</dcterms:created>
  <dcterms:modified xsi:type="dcterms:W3CDTF">2022-09-13T06:25:10Z</dcterms:modified>
</cp:coreProperties>
</file>